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2" r:id="rId3"/>
    <p:sldId id="273" r:id="rId4"/>
    <p:sldId id="258" r:id="rId5"/>
    <p:sldId id="270" r:id="rId6"/>
    <p:sldId id="259" r:id="rId7"/>
    <p:sldId id="287" r:id="rId8"/>
    <p:sldId id="288" r:id="rId9"/>
    <p:sldId id="266" r:id="rId10"/>
    <p:sldId id="275" r:id="rId11"/>
    <p:sldId id="263" r:id="rId12"/>
    <p:sldId id="289" r:id="rId13"/>
    <p:sldId id="290" r:id="rId14"/>
    <p:sldId id="272"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268" r:id="rId29"/>
    <p:sldId id="304" r:id="rId30"/>
    <p:sldId id="286" r:id="rId31"/>
  </p:sldIdLst>
  <p:sldSz cx="9144000" cy="6858000" type="screen4x3"/>
  <p:notesSz cx="6797675" cy="9928225"/>
  <p:custDataLst>
    <p:tags r:id="rId33"/>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00CC"/>
    <a:srgbClr val="357DA9"/>
    <a:srgbClr val="C5C5C5"/>
    <a:srgbClr val="C0C0C0"/>
    <a:srgbClr val="DDDDDD"/>
    <a:srgbClr val="333333"/>
    <a:srgbClr val="FFFFFF"/>
    <a:srgbClr val="70A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3743" autoAdjust="0"/>
  </p:normalViewPr>
  <p:slideViewPr>
    <p:cSldViewPr>
      <p:cViewPr varScale="1">
        <p:scale>
          <a:sx n="42" d="100"/>
          <a:sy n="42" d="100"/>
        </p:scale>
        <p:origin x="130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0243"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0247"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F4B73B2-970B-4C3F-9638-ED0769C1C267}" type="slidenum">
              <a:rPr lang="en-US"/>
              <a:pPr/>
              <a:t>‹#›</a:t>
            </a:fld>
            <a:endParaRPr lang="en-US"/>
          </a:p>
        </p:txBody>
      </p:sp>
    </p:spTree>
    <p:extLst>
      <p:ext uri="{BB962C8B-B14F-4D97-AF65-F5344CB8AC3E}">
        <p14:creationId xmlns:p14="http://schemas.microsoft.com/office/powerpoint/2010/main" val="18631735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6</a:t>
            </a:fld>
            <a:endParaRPr lang="en-US"/>
          </a:p>
        </p:txBody>
      </p:sp>
    </p:spTree>
    <p:extLst>
      <p:ext uri="{BB962C8B-B14F-4D97-AF65-F5344CB8AC3E}">
        <p14:creationId xmlns:p14="http://schemas.microsoft.com/office/powerpoint/2010/main" val="392816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7</a:t>
            </a:fld>
            <a:endParaRPr lang="en-US"/>
          </a:p>
        </p:txBody>
      </p:sp>
    </p:spTree>
    <p:extLst>
      <p:ext uri="{BB962C8B-B14F-4D97-AF65-F5344CB8AC3E}">
        <p14:creationId xmlns:p14="http://schemas.microsoft.com/office/powerpoint/2010/main" val="392816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8</a:t>
            </a:fld>
            <a:endParaRPr lang="en-US"/>
          </a:p>
        </p:txBody>
      </p:sp>
    </p:spTree>
    <p:extLst>
      <p:ext uri="{BB962C8B-B14F-4D97-AF65-F5344CB8AC3E}">
        <p14:creationId xmlns:p14="http://schemas.microsoft.com/office/powerpoint/2010/main" val="3928168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14</a:t>
            </a:fld>
            <a:endParaRPr lang="en-US"/>
          </a:p>
        </p:txBody>
      </p:sp>
    </p:spTree>
    <p:extLst>
      <p:ext uri="{BB962C8B-B14F-4D97-AF65-F5344CB8AC3E}">
        <p14:creationId xmlns:p14="http://schemas.microsoft.com/office/powerpoint/2010/main" val="18654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15</a:t>
            </a:fld>
            <a:endParaRPr lang="en-US"/>
          </a:p>
        </p:txBody>
      </p:sp>
    </p:spTree>
    <p:extLst>
      <p:ext uri="{BB962C8B-B14F-4D97-AF65-F5344CB8AC3E}">
        <p14:creationId xmlns:p14="http://schemas.microsoft.com/office/powerpoint/2010/main" val="186547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16</a:t>
            </a:fld>
            <a:endParaRPr lang="en-US"/>
          </a:p>
        </p:txBody>
      </p:sp>
    </p:spTree>
    <p:extLst>
      <p:ext uri="{BB962C8B-B14F-4D97-AF65-F5344CB8AC3E}">
        <p14:creationId xmlns:p14="http://schemas.microsoft.com/office/powerpoint/2010/main" val="1865476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45" name="Rectangle 73"/>
          <p:cNvSpPr>
            <a:spLocks noChangeArrowheads="1"/>
          </p:cNvSpPr>
          <p:nvPr/>
        </p:nvSpPr>
        <p:spPr bwMode="gray">
          <a:xfrm>
            <a:off x="1698625" y="3705225"/>
            <a:ext cx="742950" cy="742950"/>
          </a:xfrm>
          <a:prstGeom prst="rect">
            <a:avLst/>
          </a:prstGeom>
          <a:solidFill>
            <a:schemeClr val="accent1">
              <a:alpha val="50000"/>
            </a:schemeClr>
          </a:solidFill>
          <a:ln w="9525">
            <a:noFill/>
            <a:miter lim="800000"/>
            <a:headEnd/>
            <a:tailEnd/>
          </a:ln>
          <a:effectLst/>
        </p:spPr>
        <p:txBody>
          <a:bodyPr wrap="none" anchor="ctr"/>
          <a:lstStyle/>
          <a:p>
            <a:endParaRPr lang="en-US"/>
          </a:p>
        </p:txBody>
      </p:sp>
      <p:sp>
        <p:nvSpPr>
          <p:cNvPr id="3116" name="Rectangle 44" descr="3"/>
          <p:cNvSpPr>
            <a:spLocks noChangeArrowheads="1"/>
          </p:cNvSpPr>
          <p:nvPr/>
        </p:nvSpPr>
        <p:spPr bwMode="gray">
          <a:xfrm>
            <a:off x="2492375" y="4510088"/>
            <a:ext cx="742950" cy="744537"/>
          </a:xfrm>
          <a:prstGeom prst="rect">
            <a:avLst/>
          </a:prstGeom>
          <a:blipFill dpi="0" rotWithShape="1">
            <a:blip r:embed="rId2" cstate="print"/>
            <a:srcRect/>
            <a:stretch>
              <a:fillRect/>
            </a:stretch>
          </a:blipFill>
          <a:ln w="9525">
            <a:noFill/>
            <a:miter lim="800000"/>
            <a:headEnd/>
            <a:tailEnd/>
          </a:ln>
          <a:effectLst/>
        </p:spPr>
        <p:txBody>
          <a:bodyPr wrap="none" anchor="ctr"/>
          <a:lstStyle/>
          <a:p>
            <a:endParaRPr lang="en-US"/>
          </a:p>
        </p:txBody>
      </p:sp>
      <p:sp>
        <p:nvSpPr>
          <p:cNvPr id="3106" name="Rectangle 34" descr="5"/>
          <p:cNvSpPr>
            <a:spLocks noChangeArrowheads="1"/>
          </p:cNvSpPr>
          <p:nvPr/>
        </p:nvSpPr>
        <p:spPr bwMode="gray">
          <a:xfrm>
            <a:off x="915988" y="4510088"/>
            <a:ext cx="742950" cy="744537"/>
          </a:xfrm>
          <a:prstGeom prst="rect">
            <a:avLst/>
          </a:prstGeom>
          <a:blipFill dpi="0" rotWithShape="1">
            <a:blip r:embed="rId3" cstate="print"/>
            <a:srcRect/>
            <a:stretch>
              <a:fillRect/>
            </a:stretch>
          </a:blipFill>
          <a:ln w="9525">
            <a:noFill/>
            <a:miter lim="800000"/>
            <a:headEnd/>
            <a:tailEnd/>
          </a:ln>
          <a:effectLst/>
        </p:spPr>
        <p:txBody>
          <a:bodyPr wrap="none" anchor="ctr"/>
          <a:lstStyle/>
          <a:p>
            <a:endParaRPr lang="en-US"/>
          </a:p>
        </p:txBody>
      </p:sp>
      <p:sp>
        <p:nvSpPr>
          <p:cNvPr id="3131" name="Rectangle 59"/>
          <p:cNvSpPr>
            <a:spLocks noChangeArrowheads="1"/>
          </p:cNvSpPr>
          <p:nvPr/>
        </p:nvSpPr>
        <p:spPr bwMode="gray">
          <a:xfrm>
            <a:off x="1703388" y="5314950"/>
            <a:ext cx="742950" cy="742950"/>
          </a:xfrm>
          <a:prstGeom prst="rect">
            <a:avLst/>
          </a:prstGeom>
          <a:solidFill>
            <a:srgbClr val="DDDDDD"/>
          </a:solidFill>
          <a:ln w="9525">
            <a:noFill/>
            <a:miter lim="800000"/>
            <a:headEnd/>
            <a:tailEnd/>
          </a:ln>
          <a:effectLst/>
        </p:spPr>
        <p:txBody>
          <a:bodyPr wrap="none" anchor="ctr"/>
          <a:lstStyle/>
          <a:p>
            <a:endParaRPr lang="en-US"/>
          </a:p>
        </p:txBody>
      </p:sp>
      <p:sp>
        <p:nvSpPr>
          <p:cNvPr id="3126" name="Rectangle 54"/>
          <p:cNvSpPr>
            <a:spLocks noChangeArrowheads="1"/>
          </p:cNvSpPr>
          <p:nvPr/>
        </p:nvSpPr>
        <p:spPr bwMode="gray">
          <a:xfrm>
            <a:off x="128588" y="3705225"/>
            <a:ext cx="742950" cy="742950"/>
          </a:xfrm>
          <a:prstGeom prst="rect">
            <a:avLst/>
          </a:prstGeom>
          <a:solidFill>
            <a:srgbClr val="DDDDDD"/>
          </a:solidFill>
          <a:ln w="9525">
            <a:noFill/>
            <a:miter lim="800000"/>
            <a:headEnd/>
            <a:tailEnd/>
          </a:ln>
          <a:effectLst/>
        </p:spPr>
        <p:txBody>
          <a:bodyPr wrap="none" anchor="ctr"/>
          <a:lstStyle/>
          <a:p>
            <a:endParaRPr lang="en-US"/>
          </a:p>
        </p:txBody>
      </p:sp>
      <p:sp>
        <p:nvSpPr>
          <p:cNvPr id="3128" name="Rectangle 56"/>
          <p:cNvSpPr>
            <a:spLocks noChangeArrowheads="1"/>
          </p:cNvSpPr>
          <p:nvPr/>
        </p:nvSpPr>
        <p:spPr bwMode="gray">
          <a:xfrm>
            <a:off x="2492375" y="3705225"/>
            <a:ext cx="742950" cy="742950"/>
          </a:xfrm>
          <a:prstGeom prst="rect">
            <a:avLst/>
          </a:prstGeom>
          <a:solidFill>
            <a:srgbClr val="DDDDDD"/>
          </a:solidFill>
          <a:ln w="9525">
            <a:noFill/>
            <a:miter lim="800000"/>
            <a:headEnd/>
            <a:tailEnd/>
          </a:ln>
          <a:effectLst/>
        </p:spPr>
        <p:txBody>
          <a:bodyPr wrap="none" anchor="ctr"/>
          <a:lstStyle/>
          <a:p>
            <a:endParaRPr lang="en-US"/>
          </a:p>
        </p:txBody>
      </p:sp>
      <p:grpSp>
        <p:nvGrpSpPr>
          <p:cNvPr id="3147" name="Group 75"/>
          <p:cNvGrpSpPr>
            <a:grpSpLocks/>
          </p:cNvGrpSpPr>
          <p:nvPr/>
        </p:nvGrpSpPr>
        <p:grpSpPr bwMode="auto">
          <a:xfrm>
            <a:off x="112713" y="5954713"/>
            <a:ext cx="8936037" cy="631825"/>
            <a:chOff x="71" y="3751"/>
            <a:chExt cx="5629" cy="398"/>
          </a:xfrm>
        </p:grpSpPr>
        <p:sp>
          <p:nvSpPr>
            <p:cNvPr id="3096" name="Freeform 24"/>
            <p:cNvSpPr>
              <a:spLocks/>
            </p:cNvSpPr>
            <p:nvPr userDrawn="1"/>
          </p:nvSpPr>
          <p:spPr bwMode="gray">
            <a:xfrm>
              <a:off x="71" y="3751"/>
              <a:ext cx="5626" cy="349"/>
            </a:xfrm>
            <a:custGeom>
              <a:avLst/>
              <a:gdLst/>
              <a:ahLst/>
              <a:cxnLst>
                <a:cxn ang="0">
                  <a:pos x="5626" y="349"/>
                </a:cxn>
                <a:cxn ang="0">
                  <a:pos x="0" y="349"/>
                </a:cxn>
                <a:cxn ang="0">
                  <a:pos x="0" y="187"/>
                </a:cxn>
                <a:cxn ang="0">
                  <a:pos x="0" y="114"/>
                </a:cxn>
                <a:cxn ang="0">
                  <a:pos x="4064" y="118"/>
                </a:cxn>
                <a:cxn ang="0">
                  <a:pos x="4329" y="0"/>
                </a:cxn>
                <a:cxn ang="0">
                  <a:pos x="5623" y="0"/>
                </a:cxn>
                <a:cxn ang="0">
                  <a:pos x="5626" y="349"/>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w="9525">
              <a:noFill/>
              <a:round/>
              <a:headEnd/>
              <a:tailEnd/>
            </a:ln>
            <a:effectLst/>
          </p:spPr>
          <p:txBody>
            <a:bodyPr/>
            <a:lstStyle/>
            <a:p>
              <a:endParaRPr lang="en-US"/>
            </a:p>
          </p:txBody>
        </p:sp>
        <p:sp>
          <p:nvSpPr>
            <p:cNvPr id="3097" name="Freeform 25"/>
            <p:cNvSpPr>
              <a:spLocks/>
            </p:cNvSpPr>
            <p:nvPr userDrawn="1"/>
          </p:nvSpPr>
          <p:spPr bwMode="gray">
            <a:xfrm>
              <a:off x="71" y="3800"/>
              <a:ext cx="5626" cy="349"/>
            </a:xfrm>
            <a:custGeom>
              <a:avLst/>
              <a:gdLst/>
              <a:ahLst/>
              <a:cxnLst>
                <a:cxn ang="0">
                  <a:pos x="5626" y="349"/>
                </a:cxn>
                <a:cxn ang="0">
                  <a:pos x="0" y="349"/>
                </a:cxn>
                <a:cxn ang="0">
                  <a:pos x="0" y="187"/>
                </a:cxn>
                <a:cxn ang="0">
                  <a:pos x="0" y="114"/>
                </a:cxn>
                <a:cxn ang="0">
                  <a:pos x="4082" y="118"/>
                </a:cxn>
                <a:cxn ang="0">
                  <a:pos x="4345" y="0"/>
                </a:cxn>
                <a:cxn ang="0">
                  <a:pos x="5623" y="6"/>
                </a:cxn>
                <a:cxn ang="0">
                  <a:pos x="5626" y="349"/>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w="9525">
              <a:noFill/>
              <a:round/>
              <a:headEnd/>
              <a:tailEnd/>
            </a:ln>
            <a:effectLst/>
          </p:spPr>
          <p:txBody>
            <a:bodyPr/>
            <a:lstStyle/>
            <a:p>
              <a:endParaRPr lang="en-US"/>
            </a:p>
          </p:txBody>
        </p:sp>
        <p:sp>
          <p:nvSpPr>
            <p:cNvPr id="3098" name="Freeform 26"/>
            <p:cNvSpPr>
              <a:spLocks/>
            </p:cNvSpPr>
            <p:nvPr userDrawn="1"/>
          </p:nvSpPr>
          <p:spPr bwMode="gray">
            <a:xfrm>
              <a:off x="4209" y="3833"/>
              <a:ext cx="1491" cy="88"/>
            </a:xfrm>
            <a:custGeom>
              <a:avLst/>
              <a:gdLst/>
              <a:ahLst/>
              <a:cxnLst>
                <a:cxn ang="0">
                  <a:pos x="0" y="84"/>
                </a:cxn>
                <a:cxn ang="0">
                  <a:pos x="223" y="0"/>
                </a:cxn>
                <a:cxn ang="0">
                  <a:pos x="1491" y="0"/>
                </a:cxn>
                <a:cxn ang="0">
                  <a:pos x="1488" y="60"/>
                </a:cxn>
                <a:cxn ang="0">
                  <a:pos x="383" y="59"/>
                </a:cxn>
                <a:cxn ang="0">
                  <a:pos x="273" y="88"/>
                </a:cxn>
                <a:cxn ang="0">
                  <a:pos x="0" y="84"/>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000"/>
              </a:srgbClr>
            </a:solidFill>
            <a:ln w="9525">
              <a:noFill/>
              <a:round/>
              <a:headEnd/>
              <a:tailEnd/>
            </a:ln>
            <a:effectLst/>
          </p:spPr>
          <p:txBody>
            <a:bodyPr/>
            <a:lstStyle/>
            <a:p>
              <a:endParaRPr lang="en-US"/>
            </a:p>
          </p:txBody>
        </p:sp>
      </p:grpSp>
      <p:grpSp>
        <p:nvGrpSpPr>
          <p:cNvPr id="3079" name="Group 7"/>
          <p:cNvGrpSpPr>
            <a:grpSpLocks/>
          </p:cNvGrpSpPr>
          <p:nvPr/>
        </p:nvGrpSpPr>
        <p:grpSpPr bwMode="auto">
          <a:xfrm rot="10800000">
            <a:off x="6003925" y="1778000"/>
            <a:ext cx="2768600" cy="779463"/>
            <a:chOff x="1566" y="164"/>
            <a:chExt cx="1455" cy="425"/>
          </a:xfrm>
        </p:grpSpPr>
        <p:sp>
          <p:nvSpPr>
            <p:cNvPr id="3080" name="Freeform 8"/>
            <p:cNvSpPr>
              <a:spLocks/>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3081" name="Freeform 9"/>
            <p:cNvSpPr>
              <a:spLocks/>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3082" name="Freeform 10"/>
            <p:cNvSpPr>
              <a:spLocks/>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3083" name="Freeform 11"/>
            <p:cNvSpPr>
              <a:spLocks/>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3084" name="Freeform 12"/>
            <p:cNvSpPr>
              <a:spLocks/>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3085" name="Freeform 13"/>
            <p:cNvSpPr>
              <a:spLocks/>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3086" name="Freeform 14"/>
            <p:cNvSpPr>
              <a:spLocks/>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3087" name="Freeform 15"/>
            <p:cNvSpPr>
              <a:spLocks/>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3088" name="Freeform 16"/>
            <p:cNvSpPr>
              <a:spLocks/>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3089" name="Freeform 17"/>
            <p:cNvSpPr>
              <a:spLocks/>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3090" name="Freeform 18"/>
            <p:cNvSpPr>
              <a:spLocks/>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3091" name="Freeform 19"/>
            <p:cNvSpPr>
              <a:spLocks/>
            </p:cNvSpPr>
            <p:nvPr/>
          </p:nvSpPr>
          <p:spPr bwMode="gray">
            <a:xfrm>
              <a:off x="2065" y="361"/>
              <a:ext cx="100" cy="228"/>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3092" name="Freeform 20"/>
            <p:cNvSpPr>
              <a:spLocks/>
            </p:cNvSpPr>
            <p:nvPr/>
          </p:nvSpPr>
          <p:spPr bwMode="gray">
            <a:xfrm>
              <a:off x="2921" y="361"/>
              <a:ext cx="100" cy="228"/>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3093" name="Freeform 21"/>
            <p:cNvSpPr>
              <a:spLocks/>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3094" name="Freeform 22"/>
            <p:cNvSpPr>
              <a:spLocks/>
            </p:cNvSpPr>
            <p:nvPr/>
          </p:nvSpPr>
          <p:spPr bwMode="gray">
            <a:xfrm>
              <a:off x="2161" y="216"/>
              <a:ext cx="97" cy="373"/>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3095" name="Freeform 23"/>
            <p:cNvSpPr>
              <a:spLocks/>
            </p:cNvSpPr>
            <p:nvPr/>
          </p:nvSpPr>
          <p:spPr bwMode="gray">
            <a:xfrm>
              <a:off x="2708" y="216"/>
              <a:ext cx="97" cy="373"/>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3099" name="Freeform 27" descr="Dark upward diagonal"/>
          <p:cNvSpPr>
            <a:spLocks/>
          </p:cNvSpPr>
          <p:nvPr/>
        </p:nvSpPr>
        <p:spPr bwMode="gray">
          <a:xfrm>
            <a:off x="85725" y="76200"/>
            <a:ext cx="8977313" cy="500063"/>
          </a:xfrm>
          <a:custGeom>
            <a:avLst/>
            <a:gdLst/>
            <a:ahLst/>
            <a:cxnLst>
              <a:cxn ang="0">
                <a:pos x="0" y="1"/>
              </a:cxn>
              <a:cxn ang="0">
                <a:pos x="5546" y="0"/>
              </a:cxn>
              <a:cxn ang="0">
                <a:pos x="5655" y="84"/>
              </a:cxn>
              <a:cxn ang="0">
                <a:pos x="5649" y="315"/>
              </a:cxn>
              <a:cxn ang="0">
                <a:pos x="1" y="314"/>
              </a:cxn>
              <a:cxn ang="0">
                <a:pos x="0" y="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7000"/>
              </a:schemeClr>
            </a:fgClr>
            <a:bgClr>
              <a:schemeClr val="tx1">
                <a:alpha val="77000"/>
              </a:schemeClr>
            </a:bgClr>
          </a:pattFill>
          <a:ln w="9525">
            <a:noFill/>
            <a:round/>
            <a:headEnd/>
            <a:tailEnd/>
          </a:ln>
          <a:effectLst/>
        </p:spPr>
        <p:txBody>
          <a:bodyPr/>
          <a:lstStyle/>
          <a:p>
            <a:endParaRPr lang="en-US"/>
          </a:p>
        </p:txBody>
      </p:sp>
      <p:sp>
        <p:nvSpPr>
          <p:cNvPr id="3100" name="Rectangle 28"/>
          <p:cNvSpPr>
            <a:spLocks noChangeArrowheads="1"/>
          </p:cNvSpPr>
          <p:nvPr/>
        </p:nvSpPr>
        <p:spPr bwMode="gray">
          <a:xfrm>
            <a:off x="114300" y="6610350"/>
            <a:ext cx="8931275" cy="163513"/>
          </a:xfrm>
          <a:prstGeom prst="rect">
            <a:avLst/>
          </a:prstGeom>
          <a:solidFill>
            <a:schemeClr val="accent1"/>
          </a:solidFill>
          <a:ln w="9525">
            <a:noFill/>
            <a:miter lim="800000"/>
            <a:headEnd/>
            <a:tailEnd/>
          </a:ln>
          <a:effectLst/>
        </p:spPr>
        <p:txBody>
          <a:bodyPr wrap="none" anchor="ctr"/>
          <a:lstStyle/>
          <a:p>
            <a:endParaRPr lang="en-US"/>
          </a:p>
        </p:txBody>
      </p:sp>
      <p:grpSp>
        <p:nvGrpSpPr>
          <p:cNvPr id="3146" name="Group 74"/>
          <p:cNvGrpSpPr>
            <a:grpSpLocks/>
          </p:cNvGrpSpPr>
          <p:nvPr/>
        </p:nvGrpSpPr>
        <p:grpSpPr bwMode="auto">
          <a:xfrm>
            <a:off x="85725" y="854075"/>
            <a:ext cx="8982075" cy="1131888"/>
            <a:chOff x="54" y="538"/>
            <a:chExt cx="5658" cy="713"/>
          </a:xfrm>
        </p:grpSpPr>
        <p:sp>
          <p:nvSpPr>
            <p:cNvPr id="3102" name="Freeform 30"/>
            <p:cNvSpPr>
              <a:spLocks/>
            </p:cNvSpPr>
            <p:nvPr userDrawn="1"/>
          </p:nvSpPr>
          <p:spPr bwMode="gray">
            <a:xfrm>
              <a:off x="54" y="736"/>
              <a:ext cx="5658" cy="515"/>
            </a:xfrm>
            <a:custGeom>
              <a:avLst/>
              <a:gdLst/>
              <a:ahLst/>
              <a:cxnLst>
                <a:cxn ang="0">
                  <a:pos x="0" y="0"/>
                </a:cxn>
                <a:cxn ang="0">
                  <a:pos x="5446" y="0"/>
                </a:cxn>
                <a:cxn ang="0">
                  <a:pos x="5446" y="312"/>
                </a:cxn>
                <a:cxn ang="0">
                  <a:pos x="5446" y="451"/>
                </a:cxn>
                <a:cxn ang="0">
                  <a:pos x="1512" y="443"/>
                </a:cxn>
                <a:cxn ang="0">
                  <a:pos x="1288" y="584"/>
                </a:cxn>
                <a:cxn ang="0">
                  <a:pos x="0" y="590"/>
                </a:cxn>
                <a:cxn ang="0">
                  <a:pos x="0" y="0"/>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w="9525">
              <a:noFill/>
              <a:round/>
              <a:headEnd/>
              <a:tailEnd/>
            </a:ln>
            <a:effectLst/>
          </p:spPr>
          <p:txBody>
            <a:bodyPr/>
            <a:lstStyle/>
            <a:p>
              <a:endParaRPr lang="en-US"/>
            </a:p>
          </p:txBody>
        </p:sp>
        <p:sp>
          <p:nvSpPr>
            <p:cNvPr id="3103" name="Freeform 31"/>
            <p:cNvSpPr>
              <a:spLocks/>
            </p:cNvSpPr>
            <p:nvPr userDrawn="1"/>
          </p:nvSpPr>
          <p:spPr bwMode="gray">
            <a:xfrm>
              <a:off x="54" y="538"/>
              <a:ext cx="5658" cy="655"/>
            </a:xfrm>
            <a:custGeom>
              <a:avLst/>
              <a:gdLst/>
              <a:ahLst/>
              <a:cxnLst>
                <a:cxn ang="0">
                  <a:pos x="1" y="0"/>
                </a:cxn>
                <a:cxn ang="0">
                  <a:pos x="5657" y="0"/>
                </a:cxn>
                <a:cxn ang="0">
                  <a:pos x="5658" y="534"/>
                </a:cxn>
                <a:cxn ang="0">
                  <a:pos x="1553" y="528"/>
                </a:cxn>
                <a:cxn ang="0">
                  <a:pos x="1317" y="651"/>
                </a:cxn>
                <a:cxn ang="0">
                  <a:pos x="0" y="655"/>
                </a:cxn>
                <a:cxn ang="0">
                  <a:pos x="1" y="0"/>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w="9525">
              <a:noFill/>
              <a:round/>
              <a:headEnd/>
              <a:tailEnd/>
            </a:ln>
            <a:effectLst/>
          </p:spPr>
          <p:txBody>
            <a:bodyPr/>
            <a:lstStyle/>
            <a:p>
              <a:endParaRPr lang="en-US"/>
            </a:p>
          </p:txBody>
        </p:sp>
        <p:sp>
          <p:nvSpPr>
            <p:cNvPr id="3104" name="Freeform 32"/>
            <p:cNvSpPr>
              <a:spLocks/>
            </p:cNvSpPr>
            <p:nvPr userDrawn="1"/>
          </p:nvSpPr>
          <p:spPr bwMode="gray">
            <a:xfrm>
              <a:off x="54" y="1062"/>
              <a:ext cx="1496" cy="98"/>
            </a:xfrm>
            <a:custGeom>
              <a:avLst/>
              <a:gdLst/>
              <a:ahLst/>
              <a:cxnLst>
                <a:cxn ang="0">
                  <a:pos x="1440" y="1"/>
                </a:cxn>
                <a:cxn ang="0">
                  <a:pos x="1261" y="112"/>
                </a:cxn>
                <a:cxn ang="0">
                  <a:pos x="0" y="110"/>
                </a:cxn>
                <a:cxn ang="0">
                  <a:pos x="0" y="49"/>
                </a:cxn>
                <a:cxn ang="0">
                  <a:pos x="1069" y="50"/>
                </a:cxn>
                <a:cxn ang="0">
                  <a:pos x="1142" y="0"/>
                </a:cxn>
                <a:cxn ang="0">
                  <a:pos x="1440" y="1"/>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000"/>
              </a:srgbClr>
            </a:solidFill>
            <a:ln w="9525">
              <a:noFill/>
              <a:round/>
              <a:headEnd/>
              <a:tailEnd/>
            </a:ln>
            <a:effectLst/>
          </p:spPr>
          <p:txBody>
            <a:bodyPr/>
            <a:lstStyle/>
            <a:p>
              <a:endParaRPr lang="en-US"/>
            </a:p>
          </p:txBody>
        </p:sp>
      </p:grpSp>
      <p:sp>
        <p:nvSpPr>
          <p:cNvPr id="3105" name="Rectangle 33"/>
          <p:cNvSpPr>
            <a:spLocks noChangeArrowheads="1"/>
          </p:cNvSpPr>
          <p:nvPr/>
        </p:nvSpPr>
        <p:spPr bwMode="gray">
          <a:xfrm>
            <a:off x="85725" y="609600"/>
            <a:ext cx="8982075" cy="185738"/>
          </a:xfrm>
          <a:prstGeom prst="rect">
            <a:avLst/>
          </a:prstGeom>
          <a:solidFill>
            <a:schemeClr val="accent1"/>
          </a:solidFill>
          <a:ln w="9525">
            <a:noFill/>
            <a:miter lim="800000"/>
            <a:headEnd/>
            <a:tailEnd/>
          </a:ln>
          <a:effectLst/>
        </p:spPr>
        <p:txBody>
          <a:bodyPr wrap="none" anchor="ctr"/>
          <a:lstStyle/>
          <a:p>
            <a:endParaRPr lang="en-US"/>
          </a:p>
        </p:txBody>
      </p:sp>
      <p:sp>
        <p:nvSpPr>
          <p:cNvPr id="3110" name="Rectangle 38" descr="1"/>
          <p:cNvSpPr>
            <a:spLocks noChangeArrowheads="1"/>
          </p:cNvSpPr>
          <p:nvPr/>
        </p:nvSpPr>
        <p:spPr bwMode="gray">
          <a:xfrm>
            <a:off x="4067175" y="4497388"/>
            <a:ext cx="741363" cy="742950"/>
          </a:xfrm>
          <a:prstGeom prst="rect">
            <a:avLst/>
          </a:prstGeom>
          <a:blipFill dpi="0" rotWithShape="1">
            <a:blip r:embed="rId4" cstate="print"/>
            <a:srcRect/>
            <a:stretch>
              <a:fillRect/>
            </a:stretch>
          </a:blipFill>
          <a:ln w="9525">
            <a:noFill/>
            <a:miter lim="800000"/>
            <a:headEnd/>
            <a:tailEnd/>
          </a:ln>
          <a:effectLst/>
        </p:spPr>
        <p:txBody>
          <a:bodyPr wrap="none" anchor="ctr"/>
          <a:lstStyle/>
          <a:p>
            <a:endParaRPr lang="en-US"/>
          </a:p>
        </p:txBody>
      </p:sp>
      <p:sp>
        <p:nvSpPr>
          <p:cNvPr id="3112" name="Rectangle 40" descr="7"/>
          <p:cNvSpPr>
            <a:spLocks noChangeArrowheads="1"/>
          </p:cNvSpPr>
          <p:nvPr/>
        </p:nvSpPr>
        <p:spPr bwMode="gray">
          <a:xfrm>
            <a:off x="3275013" y="5314950"/>
            <a:ext cx="742950" cy="742950"/>
          </a:xfrm>
          <a:prstGeom prst="rect">
            <a:avLst/>
          </a:prstGeom>
          <a:blipFill dpi="0" rotWithShape="1">
            <a:blip r:embed="rId5" cstate="print"/>
            <a:srcRect/>
            <a:stretch>
              <a:fillRect/>
            </a:stretch>
          </a:blipFill>
          <a:ln w="9525">
            <a:noFill/>
            <a:miter lim="800000"/>
            <a:headEnd/>
            <a:tailEnd/>
          </a:ln>
          <a:effectLst/>
        </p:spPr>
        <p:txBody>
          <a:bodyPr wrap="none" anchor="ctr"/>
          <a:lstStyle/>
          <a:p>
            <a:endParaRPr lang="en-US"/>
          </a:p>
        </p:txBody>
      </p:sp>
      <p:sp>
        <p:nvSpPr>
          <p:cNvPr id="3114" name="Rectangle 42"/>
          <p:cNvSpPr>
            <a:spLocks noChangeArrowheads="1"/>
          </p:cNvSpPr>
          <p:nvPr/>
        </p:nvSpPr>
        <p:spPr bwMode="gray">
          <a:xfrm>
            <a:off x="3282950" y="4510088"/>
            <a:ext cx="741363" cy="744537"/>
          </a:xfrm>
          <a:prstGeom prst="rect">
            <a:avLst/>
          </a:prstGeom>
          <a:solidFill>
            <a:srgbClr val="D7D7D7"/>
          </a:solidFill>
          <a:ln w="9525">
            <a:noFill/>
            <a:miter lim="800000"/>
            <a:headEnd/>
            <a:tailEnd/>
          </a:ln>
          <a:effectLst/>
        </p:spPr>
        <p:txBody>
          <a:bodyPr wrap="none" anchor="ctr"/>
          <a:lstStyle/>
          <a:p>
            <a:endParaRPr lang="en-US"/>
          </a:p>
        </p:txBody>
      </p:sp>
      <p:sp>
        <p:nvSpPr>
          <p:cNvPr id="3109" name="Rectangle 37" descr="6"/>
          <p:cNvSpPr>
            <a:spLocks noChangeArrowheads="1"/>
          </p:cNvSpPr>
          <p:nvPr/>
        </p:nvSpPr>
        <p:spPr bwMode="gray">
          <a:xfrm>
            <a:off x="1703388" y="5314950"/>
            <a:ext cx="742950" cy="742950"/>
          </a:xfrm>
          <a:prstGeom prst="rect">
            <a:avLst/>
          </a:prstGeom>
          <a:blipFill dpi="0" rotWithShape="1">
            <a:blip r:embed="rId6" cstate="print"/>
            <a:srcRect/>
            <a:stretch>
              <a:fillRect/>
            </a:stretch>
          </a:blipFill>
          <a:ln w="9525">
            <a:noFill/>
            <a:miter lim="800000"/>
            <a:headEnd/>
            <a:tailEnd/>
          </a:ln>
          <a:effectLst/>
        </p:spPr>
        <p:txBody>
          <a:bodyPr wrap="none" anchor="ctr"/>
          <a:lstStyle/>
          <a:p>
            <a:endParaRPr lang="en-US"/>
          </a:p>
        </p:txBody>
      </p:sp>
      <p:sp>
        <p:nvSpPr>
          <p:cNvPr id="3075" name="Rectangle 3"/>
          <p:cNvSpPr>
            <a:spLocks noGrp="1" noChangeArrowheads="1"/>
          </p:cNvSpPr>
          <p:nvPr>
            <p:ph type="subTitle" idx="1"/>
          </p:nvPr>
        </p:nvSpPr>
        <p:spPr>
          <a:xfrm>
            <a:off x="4114800" y="6196013"/>
            <a:ext cx="4811713" cy="403225"/>
          </a:xfrm>
        </p:spPr>
        <p:txBody>
          <a:bodyPr/>
          <a:lstStyle>
            <a:lvl1pPr marL="0" indent="0" algn="r">
              <a:buFontTx/>
              <a:buNone/>
              <a:defRPr sz="1600" i="1">
                <a:solidFill>
                  <a:srgbClr val="FFFFFF"/>
                </a:solidFill>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231775" y="6445250"/>
            <a:ext cx="2205038" cy="317500"/>
          </a:xfrm>
        </p:spPr>
        <p:txBody>
          <a:bodyPr/>
          <a:lstStyle>
            <a:lvl1pPr>
              <a:defRPr/>
            </a:lvl1pPr>
          </a:lstStyle>
          <a:p>
            <a:endParaRPr lang="en-US"/>
          </a:p>
        </p:txBody>
      </p:sp>
      <p:sp>
        <p:nvSpPr>
          <p:cNvPr id="3077" name="Rectangle 5"/>
          <p:cNvSpPr>
            <a:spLocks noGrp="1" noChangeArrowheads="1"/>
          </p:cNvSpPr>
          <p:nvPr>
            <p:ph type="ftr" sz="quarter" idx="3"/>
          </p:nvPr>
        </p:nvSpPr>
        <p:spPr>
          <a:xfrm>
            <a:off x="2574925" y="6445250"/>
            <a:ext cx="2990850" cy="3175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5700713" y="6445250"/>
            <a:ext cx="2205037" cy="317500"/>
          </a:xfrm>
        </p:spPr>
        <p:txBody>
          <a:bodyPr/>
          <a:lstStyle>
            <a:lvl1pPr>
              <a:defRPr/>
            </a:lvl1pPr>
          </a:lstStyle>
          <a:p>
            <a:fld id="{2B313B9D-78DA-4CDA-BBC3-B4B66CF0B4C2}" type="slidenum">
              <a:rPr lang="en-US"/>
              <a:pPr/>
              <a:t>‹#›</a:t>
            </a:fld>
            <a:endParaRPr lang="en-US"/>
          </a:p>
        </p:txBody>
      </p:sp>
      <p:sp>
        <p:nvSpPr>
          <p:cNvPr id="3117" name="Text Box 45"/>
          <p:cNvSpPr txBox="1">
            <a:spLocks noChangeArrowheads="1"/>
          </p:cNvSpPr>
          <p:nvPr/>
        </p:nvSpPr>
        <p:spPr bwMode="gray">
          <a:xfrm>
            <a:off x="161925" y="842963"/>
            <a:ext cx="1303338" cy="427037"/>
          </a:xfrm>
          <a:prstGeom prst="rect">
            <a:avLst/>
          </a:prstGeom>
          <a:noFill/>
          <a:ln w="9525">
            <a:noFill/>
            <a:miter lim="800000"/>
            <a:headEnd/>
            <a:tailEnd/>
          </a:ln>
          <a:effectLst/>
        </p:spPr>
        <p:txBody>
          <a:bodyPr wrap="none">
            <a:spAutoFit/>
          </a:bodyPr>
          <a:lstStyle/>
          <a:p>
            <a:pPr algn="l"/>
            <a:r>
              <a:rPr lang="en-US" sz="2200">
                <a:solidFill>
                  <a:srgbClr val="FFFFFF"/>
                </a:solidFill>
                <a:latin typeface="Arial Black" pitchFamily="34" charset="0"/>
              </a:rPr>
              <a:t>L/O/G/O</a:t>
            </a:r>
          </a:p>
        </p:txBody>
      </p:sp>
      <p:sp>
        <p:nvSpPr>
          <p:cNvPr id="3122" name="Rectangle 50"/>
          <p:cNvSpPr>
            <a:spLocks noChangeArrowheads="1"/>
          </p:cNvSpPr>
          <p:nvPr/>
        </p:nvSpPr>
        <p:spPr bwMode="gray">
          <a:xfrm>
            <a:off x="128588" y="4511675"/>
            <a:ext cx="741362" cy="742950"/>
          </a:xfrm>
          <a:prstGeom prst="rect">
            <a:avLst/>
          </a:prstGeom>
          <a:solidFill>
            <a:schemeClr val="bg1">
              <a:alpha val="50000"/>
            </a:schemeClr>
          </a:solidFill>
          <a:ln w="9525">
            <a:noFill/>
            <a:miter lim="800000"/>
            <a:headEnd/>
            <a:tailEnd/>
          </a:ln>
          <a:effectLst/>
        </p:spPr>
        <p:txBody>
          <a:bodyPr wrap="none" anchor="ctr"/>
          <a:lstStyle/>
          <a:p>
            <a:endParaRPr lang="en-US"/>
          </a:p>
        </p:txBody>
      </p:sp>
      <p:pic>
        <p:nvPicPr>
          <p:cNvPr id="3115" name="Picture 43" descr="1"/>
          <p:cNvPicPr>
            <a:picLocks noChangeAspect="1" noChangeArrowheads="1"/>
          </p:cNvPicPr>
          <p:nvPr/>
        </p:nvPicPr>
        <p:blipFill>
          <a:blip r:embed="rId7"/>
          <a:srcRect/>
          <a:stretch>
            <a:fillRect/>
          </a:stretch>
        </p:blipFill>
        <p:spPr bwMode="gray">
          <a:xfrm>
            <a:off x="130175" y="2911475"/>
            <a:ext cx="1347788" cy="1531938"/>
          </a:xfrm>
          <a:prstGeom prst="rect">
            <a:avLst/>
          </a:prstGeom>
          <a:noFill/>
        </p:spPr>
      </p:pic>
      <p:sp>
        <p:nvSpPr>
          <p:cNvPr id="3074" name="Rectangle 2"/>
          <p:cNvSpPr>
            <a:spLocks noGrp="1" noChangeArrowheads="1"/>
          </p:cNvSpPr>
          <p:nvPr>
            <p:ph type="ctrTitle"/>
          </p:nvPr>
        </p:nvSpPr>
        <p:spPr>
          <a:xfrm>
            <a:off x="2819400" y="2819400"/>
            <a:ext cx="6019800" cy="1470025"/>
          </a:xfrm>
        </p:spPr>
        <p:txBody>
          <a:bodyPr/>
          <a:lstStyle>
            <a:lvl1pPr algn="r">
              <a:defRPr sz="4800">
                <a:solidFill>
                  <a:srgbClr val="000000"/>
                </a:solidFill>
              </a:defRPr>
            </a:lvl1pPr>
          </a:lstStyle>
          <a:p>
            <a:r>
              <a:rPr lang="en-US" smtClean="0"/>
              <a:t>Click to edit Master title style</a:t>
            </a:r>
            <a:endParaRPr lang="en-US"/>
          </a:p>
        </p:txBody>
      </p:sp>
      <p:sp>
        <p:nvSpPr>
          <p:cNvPr id="3142" name="Rectangle 70" descr="2"/>
          <p:cNvSpPr>
            <a:spLocks noChangeArrowheads="1"/>
          </p:cNvSpPr>
          <p:nvPr/>
        </p:nvSpPr>
        <p:spPr bwMode="gray">
          <a:xfrm>
            <a:off x="1701800" y="3705225"/>
            <a:ext cx="744538" cy="742950"/>
          </a:xfrm>
          <a:prstGeom prst="rect">
            <a:avLst/>
          </a:prstGeom>
          <a:blipFill dpi="0" rotWithShape="1">
            <a:blip r:embed="rId8" cstate="print"/>
            <a:srcRect/>
            <a:stretch>
              <a:fillRect/>
            </a:stretch>
          </a:blipFill>
          <a:ln w="9525">
            <a:noFill/>
            <a:miter lim="800000"/>
            <a:headEnd/>
            <a:tailEnd/>
          </a:ln>
          <a:effectLst/>
        </p:spPr>
        <p:txBody>
          <a:bodyPr wrap="none" anchor="ctr"/>
          <a:lstStyle/>
          <a:p>
            <a:endParaRPr lang="en-US"/>
          </a:p>
        </p:txBody>
      </p:sp>
      <p:sp>
        <p:nvSpPr>
          <p:cNvPr id="50" name="Text Box 37"/>
          <p:cNvSpPr txBox="1">
            <a:spLocks noChangeArrowheads="1"/>
          </p:cNvSpPr>
          <p:nvPr userDrawn="1"/>
        </p:nvSpPr>
        <p:spPr bwMode="gray">
          <a:xfrm>
            <a:off x="144463" y="6291590"/>
            <a:ext cx="1778051" cy="261610"/>
          </a:xfrm>
          <a:prstGeom prst="rect">
            <a:avLst/>
          </a:prstGeom>
          <a:noFill/>
          <a:ln w="9525">
            <a:noFill/>
            <a:miter lim="800000"/>
            <a:headEnd/>
            <a:tailEnd/>
          </a:ln>
          <a:effectLst/>
        </p:spPr>
        <p:txBody>
          <a:bodyPr wrap="none">
            <a:spAutoFit/>
          </a:bodyPr>
          <a:lstStyle/>
          <a:p>
            <a:pPr algn="l"/>
            <a:r>
              <a:rPr lang="en-US" sz="1100" i="1" smtClean="0">
                <a:solidFill>
                  <a:srgbClr val="FFFFFF"/>
                </a:solidFill>
                <a:latin typeface="Times New Roman" pitchFamily="18" charset="0"/>
              </a:rPr>
              <a:t>www.trungtamtinhoc.edu.vn</a:t>
            </a:r>
            <a:endParaRPr lang="en-US" sz="1100" i="1">
              <a:solidFill>
                <a:srgbClr val="FFFFFF"/>
              </a:solidFill>
              <a:latin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647639-4FA0-432E-B60B-8914257ABE6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8125"/>
            <a:ext cx="2057400" cy="593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8125"/>
            <a:ext cx="6019800"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A4EA63-11F9-4AFC-B323-3AD5EA62FA7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0" y="6311900"/>
            <a:ext cx="1712913" cy="290513"/>
          </a:xfrm>
        </p:spPr>
        <p:txBody>
          <a:bodyPr/>
          <a:lstStyle>
            <a:lvl1pPr>
              <a:defRPr/>
            </a:lvl1pPr>
          </a:lstStyle>
          <a:p>
            <a:endParaRPr lang="en-US"/>
          </a:p>
        </p:txBody>
      </p:sp>
      <p:sp>
        <p:nvSpPr>
          <p:cNvPr id="6" name="Footer Placeholder 5"/>
          <p:cNvSpPr>
            <a:spLocks noGrp="1"/>
          </p:cNvSpPr>
          <p:nvPr>
            <p:ph type="ftr" sz="quarter" idx="11"/>
          </p:nvPr>
        </p:nvSpPr>
        <p:spPr>
          <a:xfrm>
            <a:off x="4830763" y="6323013"/>
            <a:ext cx="2311400" cy="290512"/>
          </a:xfrm>
        </p:spPr>
        <p:txBody>
          <a:bodyPr/>
          <a:lstStyle>
            <a:lvl1pPr>
              <a:defRPr/>
            </a:lvl1pPr>
          </a:lstStyle>
          <a:p>
            <a:endParaRPr lang="en-US"/>
          </a:p>
        </p:txBody>
      </p:sp>
      <p:sp>
        <p:nvSpPr>
          <p:cNvPr id="7" name="Slide Number Placeholder 6"/>
          <p:cNvSpPr>
            <a:spLocks noGrp="1"/>
          </p:cNvSpPr>
          <p:nvPr>
            <p:ph type="sldNum" sz="quarter" idx="12"/>
          </p:nvPr>
        </p:nvSpPr>
        <p:spPr>
          <a:xfrm>
            <a:off x="7116763" y="6323013"/>
            <a:ext cx="1616075" cy="290512"/>
          </a:xfrm>
        </p:spPr>
        <p:txBody>
          <a:bodyPr/>
          <a:lstStyle>
            <a:lvl1pPr>
              <a:defRPr/>
            </a:lvl1pPr>
          </a:lstStyle>
          <a:p>
            <a:fld id="{470B65D5-A5EB-4E72-9AA2-EC914BB7854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D8D29B-685A-494B-B492-A3906677DB0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7657A3-BEBB-47C7-8A26-E09FF5B4376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033DCA-1996-4086-A892-B393D068EFA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40F1AD2-00B3-4584-A578-17C9DB1DACF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46CC5F7-4C40-401D-95D2-5E6CD477427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5868B90-396B-4522-BE48-9266D68C252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49F797-FE61-4292-82B0-84D8644FE2A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2CA2BE-922C-4A41-8C6D-C40DC7FD51F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6553200" y="6013450"/>
            <a:ext cx="2392363" cy="563563"/>
            <a:chOff x="1566" y="164"/>
            <a:chExt cx="1455" cy="425"/>
          </a:xfrm>
        </p:grpSpPr>
        <p:sp>
          <p:nvSpPr>
            <p:cNvPr id="1032" name="Freeform 8"/>
            <p:cNvSpPr>
              <a:spLocks/>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1033" name="Freeform 9"/>
            <p:cNvSpPr>
              <a:spLocks/>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1034" name="Freeform 10"/>
            <p:cNvSpPr>
              <a:spLocks/>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1035" name="Freeform 11"/>
            <p:cNvSpPr>
              <a:spLocks/>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1036" name="Freeform 12"/>
            <p:cNvSpPr>
              <a:spLocks/>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1037" name="Freeform 13"/>
            <p:cNvSpPr>
              <a:spLocks/>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1038" name="Freeform 14"/>
            <p:cNvSpPr>
              <a:spLocks/>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1039" name="Freeform 15"/>
            <p:cNvSpPr>
              <a:spLocks/>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1040" name="Freeform 16"/>
            <p:cNvSpPr>
              <a:spLocks/>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1041" name="Freeform 17"/>
            <p:cNvSpPr>
              <a:spLocks/>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1042" name="Freeform 18"/>
            <p:cNvSpPr>
              <a:spLocks/>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1043" name="Freeform 19"/>
            <p:cNvSpPr>
              <a:spLocks/>
            </p:cNvSpPr>
            <p:nvPr/>
          </p:nvSpPr>
          <p:spPr bwMode="gray">
            <a:xfrm>
              <a:off x="2065" y="361"/>
              <a:ext cx="100" cy="228"/>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1044" name="Freeform 20"/>
            <p:cNvSpPr>
              <a:spLocks/>
            </p:cNvSpPr>
            <p:nvPr/>
          </p:nvSpPr>
          <p:spPr bwMode="gray">
            <a:xfrm>
              <a:off x="2921" y="361"/>
              <a:ext cx="100" cy="228"/>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1045" name="Freeform 21"/>
            <p:cNvSpPr>
              <a:spLocks/>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1046" name="Freeform 22"/>
            <p:cNvSpPr>
              <a:spLocks/>
            </p:cNvSpPr>
            <p:nvPr/>
          </p:nvSpPr>
          <p:spPr bwMode="gray">
            <a:xfrm>
              <a:off x="2161" y="216"/>
              <a:ext cx="97" cy="373"/>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1047" name="Freeform 23"/>
            <p:cNvSpPr>
              <a:spLocks/>
            </p:cNvSpPr>
            <p:nvPr/>
          </p:nvSpPr>
          <p:spPr bwMode="gray">
            <a:xfrm>
              <a:off x="2708" y="216"/>
              <a:ext cx="97" cy="373"/>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1049" name="Freeform 25"/>
          <p:cNvSpPr>
            <a:spLocks/>
          </p:cNvSpPr>
          <p:nvPr/>
        </p:nvSpPr>
        <p:spPr bwMode="gray">
          <a:xfrm>
            <a:off x="95250" y="6446838"/>
            <a:ext cx="8970963" cy="314325"/>
          </a:xfrm>
          <a:custGeom>
            <a:avLst/>
            <a:gdLst/>
            <a:ahLst/>
            <a:cxnLst>
              <a:cxn ang="0">
                <a:pos x="4" y="198"/>
              </a:cxn>
              <a:cxn ang="0">
                <a:pos x="5651" y="198"/>
              </a:cxn>
              <a:cxn ang="0">
                <a:pos x="5646" y="94"/>
              </a:cxn>
              <a:cxn ang="0">
                <a:pos x="1491" y="94"/>
              </a:cxn>
              <a:cxn ang="0">
                <a:pos x="1343" y="2"/>
              </a:cxn>
              <a:cxn ang="0">
                <a:pos x="0" y="0"/>
              </a:cxn>
              <a:cxn ang="0">
                <a:pos x="4" y="198"/>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round/>
            <a:headEnd/>
            <a:tailEnd/>
          </a:ln>
          <a:effectLst/>
        </p:spPr>
        <p:txBody>
          <a:bodyPr/>
          <a:lstStyle/>
          <a:p>
            <a:endParaRPr lang="en-US"/>
          </a:p>
        </p:txBody>
      </p:sp>
      <p:sp>
        <p:nvSpPr>
          <p:cNvPr id="1050" name="Freeform 26"/>
          <p:cNvSpPr>
            <a:spLocks/>
          </p:cNvSpPr>
          <p:nvPr/>
        </p:nvSpPr>
        <p:spPr bwMode="gray">
          <a:xfrm>
            <a:off x="95250" y="6491288"/>
            <a:ext cx="8975725" cy="279400"/>
          </a:xfrm>
          <a:custGeom>
            <a:avLst/>
            <a:gdLst/>
            <a:ahLst/>
            <a:cxnLst>
              <a:cxn ang="0">
                <a:pos x="0" y="176"/>
              </a:cxn>
              <a:cxn ang="0">
                <a:pos x="5650" y="169"/>
              </a:cxn>
              <a:cxn ang="0">
                <a:pos x="5646" y="95"/>
              </a:cxn>
              <a:cxn ang="0">
                <a:pos x="1478" y="95"/>
              </a:cxn>
              <a:cxn ang="0">
                <a:pos x="1317" y="3"/>
              </a:cxn>
              <a:cxn ang="0">
                <a:pos x="0" y="0"/>
              </a:cxn>
              <a:cxn ang="0">
                <a:pos x="0" y="176"/>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noFill/>
            <a:round/>
            <a:headEnd/>
            <a:tailEnd/>
          </a:ln>
          <a:effectLst/>
        </p:spPr>
        <p:txBody>
          <a:bodyPr/>
          <a:lstStyle/>
          <a:p>
            <a:endParaRPr lang="en-US"/>
          </a:p>
        </p:txBody>
      </p:sp>
      <p:sp>
        <p:nvSpPr>
          <p:cNvPr id="1051" name="Freeform 27" descr="Dark upward diagonal"/>
          <p:cNvSpPr>
            <a:spLocks/>
          </p:cNvSpPr>
          <p:nvPr/>
        </p:nvSpPr>
        <p:spPr bwMode="gray">
          <a:xfrm>
            <a:off x="92075" y="98425"/>
            <a:ext cx="8956675" cy="179388"/>
          </a:xfrm>
          <a:custGeom>
            <a:avLst/>
            <a:gdLst/>
            <a:ahLst/>
            <a:cxnLst>
              <a:cxn ang="0">
                <a:pos x="0" y="0"/>
              </a:cxn>
              <a:cxn ang="0">
                <a:pos x="5582" y="0"/>
              </a:cxn>
              <a:cxn ang="0">
                <a:pos x="5639" y="45"/>
              </a:cxn>
              <a:cxn ang="0">
                <a:pos x="5636" y="113"/>
              </a:cxn>
              <a:cxn ang="0">
                <a:pos x="0" y="113"/>
              </a:cxn>
              <a:cxn ang="0">
                <a:pos x="0" y="0"/>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w="9525">
            <a:noFill/>
            <a:round/>
            <a:headEnd/>
            <a:tailEnd/>
          </a:ln>
          <a:effectLst/>
        </p:spPr>
        <p:txBody>
          <a:bodyPr/>
          <a:lstStyle/>
          <a:p>
            <a:endParaRPr lang="en-US"/>
          </a:p>
        </p:txBody>
      </p:sp>
      <p:sp>
        <p:nvSpPr>
          <p:cNvPr id="1052" name="Freeform 28"/>
          <p:cNvSpPr>
            <a:spLocks/>
          </p:cNvSpPr>
          <p:nvPr/>
        </p:nvSpPr>
        <p:spPr bwMode="gray">
          <a:xfrm>
            <a:off x="92075" y="307975"/>
            <a:ext cx="8955088" cy="938213"/>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round/>
            <a:headEnd/>
            <a:tailEnd/>
          </a:ln>
          <a:effectLst/>
        </p:spPr>
        <p:txBody>
          <a:bodyPr/>
          <a:lstStyle/>
          <a:p>
            <a:endParaRPr lang="en-US"/>
          </a:p>
        </p:txBody>
      </p:sp>
      <p:sp>
        <p:nvSpPr>
          <p:cNvPr id="1053" name="Freeform 29"/>
          <p:cNvSpPr>
            <a:spLocks/>
          </p:cNvSpPr>
          <p:nvPr/>
        </p:nvSpPr>
        <p:spPr bwMode="gray">
          <a:xfrm>
            <a:off x="92075" y="306388"/>
            <a:ext cx="8955088" cy="836612"/>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w="9525">
            <a:noFill/>
            <a:round/>
            <a:headEnd/>
            <a:tailEnd/>
          </a:ln>
          <a:effectLst/>
        </p:spPr>
        <p:txBody>
          <a:bodyPr/>
          <a:lstStyle/>
          <a:p>
            <a:endParaRPr lang="en-US"/>
          </a:p>
        </p:txBody>
      </p:sp>
      <p:sp>
        <p:nvSpPr>
          <p:cNvPr id="1056" name="Rectangle 32"/>
          <p:cNvSpPr>
            <a:spLocks noChangeArrowheads="1"/>
          </p:cNvSpPr>
          <p:nvPr/>
        </p:nvSpPr>
        <p:spPr bwMode="gray">
          <a:xfrm flipV="1">
            <a:off x="95250" y="6723063"/>
            <a:ext cx="8977313" cy="55562"/>
          </a:xfrm>
          <a:prstGeom prst="rect">
            <a:avLst/>
          </a:prstGeom>
          <a:solidFill>
            <a:schemeClr val="accent1"/>
          </a:solidFill>
          <a:ln w="9525">
            <a:noFill/>
            <a:miter lim="800000"/>
            <a:headEnd/>
            <a:tailEnd/>
          </a:ln>
          <a:effectLst/>
        </p:spPr>
        <p:txBody>
          <a:bodyPr wrap="none" anchor="ctr"/>
          <a:lstStyle/>
          <a:p>
            <a:endParaRPr lang="en-US"/>
          </a:p>
        </p:txBody>
      </p:sp>
      <p:sp>
        <p:nvSpPr>
          <p:cNvPr id="1059" name="Freeform 35"/>
          <p:cNvSpPr>
            <a:spLocks/>
          </p:cNvSpPr>
          <p:nvPr/>
        </p:nvSpPr>
        <p:spPr bwMode="gray">
          <a:xfrm>
            <a:off x="6896100" y="1047750"/>
            <a:ext cx="2155825" cy="52388"/>
          </a:xfrm>
          <a:custGeom>
            <a:avLst/>
            <a:gdLst/>
            <a:ahLst/>
            <a:cxnLst>
              <a:cxn ang="0">
                <a:pos x="0" y="2"/>
              </a:cxn>
              <a:cxn ang="0">
                <a:pos x="1358" y="0"/>
              </a:cxn>
              <a:cxn ang="0">
                <a:pos x="1356" y="32"/>
              </a:cxn>
              <a:cxn ang="0">
                <a:pos x="60" y="33"/>
              </a:cxn>
              <a:cxn ang="0">
                <a:pos x="0" y="2"/>
              </a:cxn>
            </a:cxnLst>
            <a:rect l="0" t="0" r="r" b="b"/>
            <a:pathLst>
              <a:path w="1358" h="33">
                <a:moveTo>
                  <a:pt x="0" y="2"/>
                </a:moveTo>
                <a:lnTo>
                  <a:pt x="1358" y="0"/>
                </a:lnTo>
                <a:lnTo>
                  <a:pt x="1356" y="32"/>
                </a:lnTo>
                <a:lnTo>
                  <a:pt x="60" y="33"/>
                </a:lnTo>
                <a:lnTo>
                  <a:pt x="0" y="2"/>
                </a:lnTo>
                <a:close/>
              </a:path>
            </a:pathLst>
          </a:custGeom>
          <a:solidFill>
            <a:srgbClr val="FFFFFF">
              <a:alpha val="30000"/>
            </a:srgbClr>
          </a:solidFill>
          <a:ln w="9525">
            <a:noFill/>
            <a:round/>
            <a:headEnd/>
            <a:tailEnd/>
          </a:ln>
          <a:effectLst/>
        </p:spPr>
        <p:txBody>
          <a:bodyPr/>
          <a:lstStyle/>
          <a:p>
            <a:endParaRPr lang="en-US"/>
          </a:p>
        </p:txBody>
      </p:sp>
      <p:sp>
        <p:nvSpPr>
          <p:cNvPr id="1026" name="Rectangle 2"/>
          <p:cNvSpPr>
            <a:spLocks noGrp="1" noChangeArrowheads="1"/>
          </p:cNvSpPr>
          <p:nvPr>
            <p:ph type="title"/>
          </p:nvPr>
        </p:nvSpPr>
        <p:spPr bwMode="gray">
          <a:xfrm>
            <a:off x="457200" y="238125"/>
            <a:ext cx="64770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1438275"/>
            <a:ext cx="8229600" cy="4733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3048000" y="6311900"/>
            <a:ext cx="1712913"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000000"/>
                </a:solidFill>
              </a:defRPr>
            </a:lvl1pPr>
          </a:lstStyle>
          <a:p>
            <a:endParaRPr lang="en-US"/>
          </a:p>
        </p:txBody>
      </p:sp>
      <p:sp>
        <p:nvSpPr>
          <p:cNvPr id="1029" name="Rectangle 5"/>
          <p:cNvSpPr>
            <a:spLocks noGrp="1" noChangeArrowheads="1"/>
          </p:cNvSpPr>
          <p:nvPr>
            <p:ph type="ftr" sz="quarter" idx="3"/>
          </p:nvPr>
        </p:nvSpPr>
        <p:spPr bwMode="gray">
          <a:xfrm>
            <a:off x="4830763" y="6323013"/>
            <a:ext cx="23114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endParaRPr lang="en-US"/>
          </a:p>
        </p:txBody>
      </p:sp>
      <p:sp>
        <p:nvSpPr>
          <p:cNvPr id="1030" name="Rectangle 6"/>
          <p:cNvSpPr>
            <a:spLocks noGrp="1" noChangeArrowheads="1"/>
          </p:cNvSpPr>
          <p:nvPr>
            <p:ph type="sldNum" sz="quarter" idx="4"/>
          </p:nvPr>
        </p:nvSpPr>
        <p:spPr bwMode="gray">
          <a:xfrm>
            <a:off x="7116763" y="6323013"/>
            <a:ext cx="1616075"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defRPr>
            </a:lvl1pPr>
          </a:lstStyle>
          <a:p>
            <a:fld id="{A2F32D12-589A-4C6C-9C18-7BB957B4D226}" type="slidenum">
              <a:rPr lang="en-US"/>
              <a:pPr/>
              <a:t>‹#›</a:t>
            </a:fld>
            <a:endParaRPr lang="en-US"/>
          </a:p>
        </p:txBody>
      </p:sp>
      <p:sp>
        <p:nvSpPr>
          <p:cNvPr id="1061" name="Text Box 37"/>
          <p:cNvSpPr txBox="1">
            <a:spLocks noChangeArrowheads="1"/>
          </p:cNvSpPr>
          <p:nvPr/>
        </p:nvSpPr>
        <p:spPr bwMode="gray">
          <a:xfrm>
            <a:off x="144463" y="6454775"/>
            <a:ext cx="1778051" cy="261610"/>
          </a:xfrm>
          <a:prstGeom prst="rect">
            <a:avLst/>
          </a:prstGeom>
          <a:noFill/>
          <a:ln w="9525">
            <a:noFill/>
            <a:miter lim="800000"/>
            <a:headEnd/>
            <a:tailEnd/>
          </a:ln>
          <a:effectLst/>
        </p:spPr>
        <p:txBody>
          <a:bodyPr wrap="none">
            <a:spAutoFit/>
          </a:bodyPr>
          <a:lstStyle/>
          <a:p>
            <a:pPr algn="l"/>
            <a:r>
              <a:rPr lang="en-US" sz="1100" i="1" smtClean="0">
                <a:solidFill>
                  <a:srgbClr val="FFFFFF"/>
                </a:solidFill>
                <a:latin typeface="Times New Roman" pitchFamily="18" charset="0"/>
              </a:rPr>
              <a:t>www.trungtamtinhoc.edu.vn</a:t>
            </a:r>
            <a:endParaRPr lang="en-US" sz="1100" i="1">
              <a:solidFill>
                <a:srgbClr val="FFFFFF"/>
              </a:solidFill>
              <a:latin typeface="Times New Roman" pitchFamily="18" charset="0"/>
            </a:endParaRPr>
          </a:p>
        </p:txBody>
      </p:sp>
      <p:sp>
        <p:nvSpPr>
          <p:cNvPr id="1054" name="Rectangle 30" descr="7"/>
          <p:cNvSpPr>
            <a:spLocks noChangeArrowheads="1"/>
          </p:cNvSpPr>
          <p:nvPr/>
        </p:nvSpPr>
        <p:spPr bwMode="gray">
          <a:xfrm>
            <a:off x="8245475" y="415925"/>
            <a:ext cx="534988" cy="546100"/>
          </a:xfrm>
          <a:prstGeom prst="rect">
            <a:avLst/>
          </a:prstGeom>
          <a:blipFill dpi="0" rotWithShape="1">
            <a:blip r:embed="rId14" cstate="print"/>
            <a:srcRect/>
            <a:stretch>
              <a:fillRect/>
            </a:stretch>
          </a:blipFill>
          <a:ln w="9525">
            <a:solidFill>
              <a:srgbClr val="FFFFFF"/>
            </a:solidFill>
            <a:miter lim="800000"/>
            <a:headEnd/>
            <a:tailEnd/>
          </a:ln>
          <a:effectLst/>
        </p:spPr>
        <p:txBody>
          <a:bodyPr wrap="none" anchor="ctr"/>
          <a:lstStyle/>
          <a:p>
            <a:endParaRPr lang="en-US"/>
          </a:p>
        </p:txBody>
      </p:sp>
      <p:sp>
        <p:nvSpPr>
          <p:cNvPr id="1055" name="Rectangle 31" descr="4"/>
          <p:cNvSpPr>
            <a:spLocks noChangeArrowheads="1"/>
          </p:cNvSpPr>
          <p:nvPr/>
        </p:nvSpPr>
        <p:spPr bwMode="gray">
          <a:xfrm>
            <a:off x="7620000" y="415925"/>
            <a:ext cx="534988" cy="546100"/>
          </a:xfrm>
          <a:prstGeom prst="rect">
            <a:avLst/>
          </a:prstGeom>
          <a:blipFill dpi="0" rotWithShape="1">
            <a:blip r:embed="rId15" cstate="print"/>
            <a:srcRect/>
            <a:stretch>
              <a:fillRect/>
            </a:stretch>
          </a:blipFill>
          <a:ln w="9525">
            <a:solidFill>
              <a:srgbClr val="FFFFFF"/>
            </a:solidFill>
            <a:miter lim="800000"/>
            <a:headEnd/>
            <a:tailEnd/>
          </a:ln>
          <a:effectLst/>
        </p:spPr>
        <p:txBody>
          <a:bodyPr wrap="none" anchor="ctr"/>
          <a:lstStyle/>
          <a:p>
            <a:endParaRPr lang="en-US"/>
          </a:p>
        </p:txBody>
      </p:sp>
      <p:sp>
        <p:nvSpPr>
          <p:cNvPr id="1060" name="Rectangle 36"/>
          <p:cNvSpPr>
            <a:spLocks noChangeArrowheads="1"/>
          </p:cNvSpPr>
          <p:nvPr/>
        </p:nvSpPr>
        <p:spPr bwMode="gray">
          <a:xfrm>
            <a:off x="7000875" y="415925"/>
            <a:ext cx="534988" cy="546100"/>
          </a:xfrm>
          <a:prstGeom prst="rect">
            <a:avLst/>
          </a:prstGeom>
          <a:solidFill>
            <a:srgbClr val="FFFFFF">
              <a:alpha val="30000"/>
            </a:srgbClr>
          </a:solidFill>
          <a:ln w="9525">
            <a:solidFill>
              <a:srgbClr val="FFFFFF"/>
            </a:solidFill>
            <a:miter lim="800000"/>
            <a:headEnd/>
            <a:tailEnd/>
          </a:ln>
          <a:effec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7172" y="1807780"/>
            <a:ext cx="6632028" cy="2743200"/>
          </a:xfrm>
        </p:spPr>
        <p:txBody>
          <a:bodyPr/>
          <a:lstStyle/>
          <a:p>
            <a:r>
              <a:rPr lang="en-US" sz="3600" i="1" smtClean="0"/>
              <a:t>Hướng dẫn triển khai phương pháp giáo dục STEM trong trường trung học       tại TP.HCM                             từ năm học 2017-2018</a:t>
            </a:r>
            <a:endParaRPr lang="en-US" sz="3600" i="1"/>
          </a:p>
        </p:txBody>
      </p:sp>
      <p:sp>
        <p:nvSpPr>
          <p:cNvPr id="2051" name="Rectangle 3"/>
          <p:cNvSpPr>
            <a:spLocks noGrp="1" noChangeArrowheads="1"/>
          </p:cNvSpPr>
          <p:nvPr>
            <p:ph type="subTitle" idx="1"/>
          </p:nvPr>
        </p:nvSpPr>
        <p:spPr/>
        <p:txBody>
          <a:bodyPr/>
          <a:lstStyle/>
          <a:p>
            <a:r>
              <a:rPr lang="en-US"/>
              <a:t>www.themegallery.com</a:t>
            </a:r>
          </a:p>
        </p:txBody>
      </p:sp>
      <p:sp>
        <p:nvSpPr>
          <p:cNvPr id="4" name="Rectangle 3"/>
          <p:cNvSpPr/>
          <p:nvPr/>
        </p:nvSpPr>
        <p:spPr bwMode="auto">
          <a:xfrm>
            <a:off x="228600" y="6352332"/>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6934200" y="6269420"/>
            <a:ext cx="19812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25972" y="940680"/>
            <a:ext cx="19812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2"/>
          <p:cNvSpPr txBox="1">
            <a:spLocks noChangeArrowheads="1"/>
          </p:cNvSpPr>
          <p:nvPr/>
        </p:nvSpPr>
        <p:spPr bwMode="gray">
          <a:xfrm>
            <a:off x="4724400" y="4800600"/>
            <a:ext cx="41148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4800" b="1">
                <a:solidFill>
                  <a:srgbClr val="000000"/>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a:lstStyle>
          <a:p>
            <a:r>
              <a:rPr lang="en-US" sz="2000" i="1" smtClean="0">
                <a:solidFill>
                  <a:schemeClr val="tx2"/>
                </a:solidFill>
              </a:rPr>
              <a:t>Sở Giáo dục và Đào tạo TP.HCM                                Phòng Giáo dục Trung học                          Tháng 8/2017</a:t>
            </a:r>
            <a:endParaRPr lang="en-US" sz="44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smtClean="0"/>
              <a:t>II. THẾ NÀO LÀ GD STEM</a:t>
            </a:r>
            <a:endParaRPr lang="en-US" sz="3600"/>
          </a:p>
        </p:txBody>
      </p:sp>
      <p:sp>
        <p:nvSpPr>
          <p:cNvPr id="26627" name="AutoShape 3"/>
          <p:cNvSpPr>
            <a:spLocks noChangeArrowheads="1"/>
          </p:cNvSpPr>
          <p:nvPr/>
        </p:nvSpPr>
        <p:spPr bwMode="auto">
          <a:xfrm>
            <a:off x="1014412" y="2860675"/>
            <a:ext cx="7900988" cy="768350"/>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28" name="AutoShape 4"/>
          <p:cNvSpPr>
            <a:spLocks noChangeArrowheads="1"/>
          </p:cNvSpPr>
          <p:nvPr/>
        </p:nvSpPr>
        <p:spPr bwMode="auto">
          <a:xfrm>
            <a:off x="1014412" y="20304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38" name="AutoShape 14"/>
          <p:cNvSpPr>
            <a:spLocks noChangeArrowheads="1"/>
          </p:cNvSpPr>
          <p:nvPr/>
        </p:nvSpPr>
        <p:spPr bwMode="gray">
          <a:xfrm>
            <a:off x="146050" y="2162175"/>
            <a:ext cx="1323975" cy="496888"/>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0" name="AutoShape 16"/>
          <p:cNvSpPr>
            <a:spLocks noChangeArrowheads="1"/>
          </p:cNvSpPr>
          <p:nvPr/>
        </p:nvSpPr>
        <p:spPr bwMode="gray">
          <a:xfrm>
            <a:off x="146050" y="2994025"/>
            <a:ext cx="1323975" cy="493713"/>
          </a:xfrm>
          <a:prstGeom prst="homePlate">
            <a:avLst>
              <a:gd name="adj" fmla="val 40175"/>
            </a:avLst>
          </a:prstGeom>
          <a:gradFill rotWithShape="1">
            <a:gsLst>
              <a:gs pos="0">
                <a:schemeClr val="accent1"/>
              </a:gs>
              <a:gs pos="100000">
                <a:schemeClr val="accent1">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2" name="AutoShape 18"/>
          <p:cNvSpPr>
            <a:spLocks noChangeArrowheads="1"/>
          </p:cNvSpPr>
          <p:nvPr/>
        </p:nvSpPr>
        <p:spPr bwMode="auto">
          <a:xfrm>
            <a:off x="1014412" y="45323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3" name="AutoShape 19"/>
          <p:cNvSpPr>
            <a:spLocks noChangeArrowheads="1"/>
          </p:cNvSpPr>
          <p:nvPr/>
        </p:nvSpPr>
        <p:spPr bwMode="auto">
          <a:xfrm>
            <a:off x="1014412" y="3697288"/>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4" name="AutoShape 20"/>
          <p:cNvSpPr>
            <a:spLocks noChangeArrowheads="1"/>
          </p:cNvSpPr>
          <p:nvPr/>
        </p:nvSpPr>
        <p:spPr bwMode="gray">
          <a:xfrm>
            <a:off x="146050" y="3829050"/>
            <a:ext cx="1323975" cy="496888"/>
          </a:xfrm>
          <a:prstGeom prst="homePlate">
            <a:avLst>
              <a:gd name="adj" fmla="val 39919"/>
            </a:avLst>
          </a:prstGeom>
          <a:gradFill rotWithShape="1">
            <a:gsLst>
              <a:gs pos="0">
                <a:schemeClr val="accent2"/>
              </a:gs>
              <a:gs pos="100000">
                <a:schemeClr val="accent2">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6" name="AutoShape 22"/>
          <p:cNvSpPr>
            <a:spLocks noChangeArrowheads="1"/>
          </p:cNvSpPr>
          <p:nvPr/>
        </p:nvSpPr>
        <p:spPr bwMode="gray">
          <a:xfrm>
            <a:off x="146050" y="4665663"/>
            <a:ext cx="1323975" cy="493712"/>
          </a:xfrm>
          <a:prstGeom prst="homePlate">
            <a:avLst>
              <a:gd name="adj" fmla="val 40175"/>
            </a:avLst>
          </a:prstGeom>
          <a:gradFill rotWithShape="1">
            <a:gsLst>
              <a:gs pos="0">
                <a:schemeClr val="hlink"/>
              </a:gs>
              <a:gs pos="100000">
                <a:schemeClr va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8" name="Text Box 24"/>
          <p:cNvSpPr txBox="1">
            <a:spLocks noChangeArrowheads="1"/>
          </p:cNvSpPr>
          <p:nvPr/>
        </p:nvSpPr>
        <p:spPr bwMode="gray">
          <a:xfrm>
            <a:off x="1447800" y="2174875"/>
            <a:ext cx="7239000" cy="584775"/>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HS thấy được vai trò quan trọng của các kiến thức và kỹ năng S.T.E.M trong việc giải quyết các vấn đề thực tiễn và thiết kế, chế tạo sản phẩm</a:t>
            </a:r>
            <a:endParaRPr lang="en-US" sz="1600" b="1">
              <a:solidFill>
                <a:srgbClr val="000000"/>
              </a:solidFill>
              <a:cs typeface="Arial" charset="0"/>
            </a:endParaRPr>
          </a:p>
        </p:txBody>
      </p:sp>
      <p:sp>
        <p:nvSpPr>
          <p:cNvPr id="26649" name="Text Box 25"/>
          <p:cNvSpPr txBox="1">
            <a:spLocks noChangeArrowheads="1"/>
          </p:cNvSpPr>
          <p:nvPr/>
        </p:nvSpPr>
        <p:spPr bwMode="gray">
          <a:xfrm>
            <a:off x="1462086" y="3676454"/>
            <a:ext cx="7224713" cy="830997"/>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HS được trang bị những kỹ năng của người công dân toàn cầu trong TK XXI: tư duy phản biện và sáng tạo, kỹ năng diễn đạt và thuyết trình, kỹ năng trao đổi và cộng tác…</a:t>
            </a:r>
            <a:endParaRPr lang="en-US" sz="1600" b="1">
              <a:solidFill>
                <a:srgbClr val="000000"/>
              </a:solidFill>
              <a:cs typeface="Arial" charset="0"/>
            </a:endParaRPr>
          </a:p>
        </p:txBody>
      </p:sp>
      <p:sp>
        <p:nvSpPr>
          <p:cNvPr id="26654" name="Text Box 30"/>
          <p:cNvSpPr txBox="1">
            <a:spLocks noChangeArrowheads="1"/>
          </p:cNvSpPr>
          <p:nvPr/>
        </p:nvSpPr>
        <p:spPr bwMode="gray">
          <a:xfrm>
            <a:off x="1447800" y="2838254"/>
            <a:ext cx="7239000" cy="830997"/>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HS nhận thức được cần có những hiểu biết liên môn, tích hợp trong cuộc sống và sức mạnh của các lĩnh vực S.T.E.M trong nền kinh tế và xã hội hiện nay</a:t>
            </a:r>
            <a:endParaRPr lang="en-US" sz="1600" b="1">
              <a:solidFill>
                <a:srgbClr val="000000"/>
              </a:solidFill>
              <a:cs typeface="Arial" charset="0"/>
            </a:endParaRPr>
          </a:p>
        </p:txBody>
      </p:sp>
      <p:sp>
        <p:nvSpPr>
          <p:cNvPr id="26655" name="Text Box 31"/>
          <p:cNvSpPr txBox="1">
            <a:spLocks noChangeArrowheads="1"/>
          </p:cNvSpPr>
          <p:nvPr/>
        </p:nvSpPr>
        <p:spPr bwMode="gray">
          <a:xfrm>
            <a:off x="1462086" y="4609708"/>
            <a:ext cx="7377113" cy="584775"/>
          </a:xfrm>
          <a:prstGeom prst="rect">
            <a:avLst/>
          </a:prstGeom>
          <a:noFill/>
          <a:ln w="9525" algn="ctr">
            <a:noFill/>
            <a:miter lim="800000"/>
            <a:headEnd/>
            <a:tailEnd/>
          </a:ln>
          <a:effectLst/>
        </p:spPr>
        <p:txBody>
          <a:bodyPr wrap="square">
            <a:spAutoFit/>
          </a:bodyPr>
          <a:lstStyle/>
          <a:p>
            <a:pPr algn="l">
              <a:spcBef>
                <a:spcPct val="50000"/>
              </a:spcBef>
            </a:pPr>
            <a:r>
              <a:rPr lang="en-US" sz="1600" b="1" smtClean="0">
                <a:solidFill>
                  <a:srgbClr val="000000"/>
                </a:solidFill>
                <a:cs typeface="Arial" charset="0"/>
              </a:rPr>
              <a:t>HS được tác động tích cực đến khả năng lựa chọn nghề nghiệp tương lai khi có nhiều cơ hội trải nghiệm thực tiễn qua các lĩnh vực của cuộc sống</a:t>
            </a:r>
            <a:endParaRPr lang="en-US" sz="1600" b="1">
              <a:solidFill>
                <a:srgbClr val="000000"/>
              </a:solidFill>
              <a:cs typeface="Arial" charset="0"/>
            </a:endParaRPr>
          </a:p>
        </p:txBody>
      </p:sp>
      <p:sp>
        <p:nvSpPr>
          <p:cNvPr id="32" name="Rectangle 3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3</a:t>
            </a:r>
            <a:r>
              <a:rPr lang="en-US" sz="2000" b="1" smtClean="0">
                <a:solidFill>
                  <a:srgbClr val="000000"/>
                </a:solidFill>
                <a:cs typeface="Arial" charset="0"/>
              </a:rPr>
              <a:t>. Ưu điểm của GD STEM</a:t>
            </a:r>
            <a:endParaRPr lang="en-US" sz="2000" b="1">
              <a:solidFill>
                <a:srgbClr val="000000"/>
              </a:solidFill>
              <a:cs typeface="Arial" charset="0"/>
            </a:endParaRPr>
          </a:p>
        </p:txBody>
      </p:sp>
      <p:sp>
        <p:nvSpPr>
          <p:cNvPr id="34" name="AutoShape 4"/>
          <p:cNvSpPr>
            <a:spLocks noChangeArrowheads="1"/>
          </p:cNvSpPr>
          <p:nvPr/>
        </p:nvSpPr>
        <p:spPr bwMode="auto">
          <a:xfrm>
            <a:off x="1014412" y="5373982"/>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35" name="AutoShape 14"/>
          <p:cNvSpPr>
            <a:spLocks noChangeArrowheads="1"/>
          </p:cNvSpPr>
          <p:nvPr/>
        </p:nvSpPr>
        <p:spPr bwMode="gray">
          <a:xfrm>
            <a:off x="146050" y="5505744"/>
            <a:ext cx="1323975" cy="496888"/>
          </a:xfrm>
          <a:prstGeom prst="homePlate">
            <a:avLst>
              <a:gd name="adj" fmla="val 39919"/>
            </a:avLst>
          </a:prstGeom>
          <a:solidFill>
            <a:srgbClr val="CC00CC"/>
          </a:soli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37" name="Text Box 24"/>
          <p:cNvSpPr txBox="1">
            <a:spLocks noChangeArrowheads="1"/>
          </p:cNvSpPr>
          <p:nvPr/>
        </p:nvSpPr>
        <p:spPr bwMode="gray">
          <a:xfrm>
            <a:off x="1447800" y="5438481"/>
            <a:ext cx="7239000" cy="584775"/>
          </a:xfrm>
          <a:prstGeom prst="rect">
            <a:avLst/>
          </a:prstGeom>
          <a:noFill/>
          <a:ln w="9525" algn="ctr">
            <a:noFill/>
            <a:miter lim="800000"/>
            <a:headEnd/>
            <a:tailEnd/>
          </a:ln>
          <a:effectLst/>
        </p:spPr>
        <p:txBody>
          <a:bodyPr wrap="square">
            <a:spAutoFit/>
          </a:bodyPr>
          <a:lstStyle/>
          <a:p>
            <a:pPr algn="l">
              <a:spcBef>
                <a:spcPct val="50000"/>
              </a:spcBef>
            </a:pPr>
            <a:r>
              <a:rPr lang="en-US" sz="1600" b="1" smtClean="0">
                <a:solidFill>
                  <a:srgbClr val="000000"/>
                </a:solidFill>
                <a:cs typeface="Arial" charset="0"/>
              </a:rPr>
              <a:t>GD STEM triển khai được với nhiều đối tượng HS có trình độ, năng lực khác nhau, chính khoá hoặc ngoại khoá, thời lượng triển khai linh hoạt</a:t>
            </a:r>
            <a:endParaRPr lang="en-US" sz="1600" b="1">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3008366"/>
            <a:ext cx="2030971" cy="1639834"/>
          </a:xfrm>
          <a:prstGeom prst="rect">
            <a:avLst/>
          </a:prstGeom>
        </p:spPr>
      </p:pic>
      <p:sp>
        <p:nvSpPr>
          <p:cNvPr id="14338" name="Rectangle 2"/>
          <p:cNvSpPr>
            <a:spLocks noGrp="1" noChangeArrowheads="1"/>
          </p:cNvSpPr>
          <p:nvPr>
            <p:ph type="title"/>
          </p:nvPr>
        </p:nvSpPr>
        <p:spPr/>
        <p:txBody>
          <a:bodyPr/>
          <a:lstStyle/>
          <a:p>
            <a:r>
              <a:rPr lang="en-US" sz="3600" smtClean="0"/>
              <a:t>III. BIỆN PHÁP TRIỂN KHAI</a:t>
            </a:r>
            <a:endParaRPr lang="en-US" sz="3600"/>
          </a:p>
        </p:txBody>
      </p:sp>
      <p:sp>
        <p:nvSpPr>
          <p:cNvPr id="14339" name="AutoShape 3"/>
          <p:cNvSpPr>
            <a:spLocks noChangeArrowheads="1"/>
          </p:cNvSpPr>
          <p:nvPr/>
        </p:nvSpPr>
        <p:spPr bwMode="gray">
          <a:xfrm>
            <a:off x="457200" y="4191000"/>
            <a:ext cx="2543175" cy="1600200"/>
          </a:xfrm>
          <a:prstGeom prst="roundRect">
            <a:avLst>
              <a:gd name="adj" fmla="val 12699"/>
            </a:avLst>
          </a:prstGeom>
          <a:solidFill>
            <a:schemeClr val="accent1"/>
          </a:solidFill>
          <a:ln w="9525" algn="ctr">
            <a:noFill/>
            <a:round/>
            <a:headEnd/>
            <a:tailEnd/>
          </a:ln>
          <a:effectLst/>
        </p:spPr>
        <p:txBody>
          <a:bodyPr wrap="none" anchor="ctr"/>
          <a:lstStyle/>
          <a:p>
            <a:endParaRPr lang="en-US"/>
          </a:p>
        </p:txBody>
      </p:sp>
      <p:sp>
        <p:nvSpPr>
          <p:cNvPr id="14341" name="AutoShape 5"/>
          <p:cNvSpPr>
            <a:spLocks noChangeArrowheads="1"/>
          </p:cNvSpPr>
          <p:nvPr/>
        </p:nvSpPr>
        <p:spPr bwMode="gray">
          <a:xfrm>
            <a:off x="511175" y="46196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42" name="Text Box 18"/>
          <p:cNvSpPr txBox="1">
            <a:spLocks noChangeArrowheads="1"/>
          </p:cNvSpPr>
          <p:nvPr/>
        </p:nvSpPr>
        <p:spPr bwMode="white">
          <a:xfrm>
            <a:off x="912813" y="4214813"/>
            <a:ext cx="1651000" cy="400110"/>
          </a:xfrm>
          <a:prstGeom prst="rect">
            <a:avLst/>
          </a:prstGeom>
          <a:noFill/>
          <a:ln w="9525" algn="ctr">
            <a:noFill/>
            <a:miter lim="800000"/>
            <a:headEnd/>
            <a:tailEnd/>
          </a:ln>
        </p:spPr>
        <p:txBody>
          <a:bodyPr>
            <a:spAutoFit/>
          </a:bodyPr>
          <a:lstStyle/>
          <a:p>
            <a:pPr>
              <a:spcBef>
                <a:spcPct val="50000"/>
              </a:spcBef>
            </a:pPr>
            <a:r>
              <a:rPr lang="en-US" sz="2000" b="1" smtClean="0">
                <a:solidFill>
                  <a:srgbClr val="FFFFFF"/>
                </a:solidFill>
                <a:cs typeface="Arial" charset="0"/>
              </a:rPr>
              <a:t>Chính khoá</a:t>
            </a:r>
            <a:endParaRPr lang="en-US" sz="2000" b="1">
              <a:solidFill>
                <a:srgbClr val="FFFFFF"/>
              </a:solidFill>
              <a:cs typeface="Arial" charset="0"/>
            </a:endParaRPr>
          </a:p>
        </p:txBody>
      </p:sp>
      <p:sp>
        <p:nvSpPr>
          <p:cNvPr id="14343" name="Text Box 9"/>
          <p:cNvSpPr txBox="1">
            <a:spLocks noChangeArrowheads="1"/>
          </p:cNvSpPr>
          <p:nvPr/>
        </p:nvSpPr>
        <p:spPr bwMode="gray">
          <a:xfrm>
            <a:off x="457200" y="4697413"/>
            <a:ext cx="2462213" cy="954107"/>
          </a:xfrm>
          <a:prstGeom prst="rect">
            <a:avLst/>
          </a:prstGeom>
          <a:noFill/>
          <a:ln w="9525" algn="ctr">
            <a:noFill/>
            <a:miter lim="800000"/>
            <a:headEnd/>
            <a:tailEnd/>
          </a:ln>
        </p:spPr>
        <p:txBody>
          <a:bodyPr wrap="square">
            <a:spAutoFit/>
          </a:bodyPr>
          <a:lstStyle/>
          <a:p>
            <a:pPr eaLnBrk="0" hangingPunct="0"/>
            <a:r>
              <a:rPr lang="en-US" sz="1400" b="1">
                <a:solidFill>
                  <a:srgbClr val="000000"/>
                </a:solidFill>
                <a:cs typeface="Arial" charset="0"/>
              </a:rPr>
              <a:t>Nội dung hẹp, thiết bị phương tiện đơn giản nhằm </a:t>
            </a:r>
            <a:r>
              <a:rPr lang="en-US" sz="1400" b="1" smtClean="0">
                <a:solidFill>
                  <a:srgbClr val="000000"/>
                </a:solidFill>
                <a:cs typeface="Arial" charset="0"/>
              </a:rPr>
              <a:t>vận dụng kiến thức, hình thành kỹ năng</a:t>
            </a:r>
            <a:endParaRPr lang="en-US" sz="1400" b="1">
              <a:solidFill>
                <a:srgbClr val="000000"/>
              </a:solidFill>
              <a:cs typeface="Arial" charset="0"/>
            </a:endParaRPr>
          </a:p>
        </p:txBody>
      </p:sp>
      <p:sp>
        <p:nvSpPr>
          <p:cNvPr id="14344" name="AutoShape 8"/>
          <p:cNvSpPr>
            <a:spLocks noChangeArrowheads="1"/>
          </p:cNvSpPr>
          <p:nvPr/>
        </p:nvSpPr>
        <p:spPr bwMode="gray">
          <a:xfrm>
            <a:off x="457200" y="1828800"/>
            <a:ext cx="2543175" cy="1600200"/>
          </a:xfrm>
          <a:prstGeom prst="roundRect">
            <a:avLst>
              <a:gd name="adj" fmla="val 12699"/>
            </a:avLst>
          </a:prstGeom>
          <a:solidFill>
            <a:schemeClr val="folHlink"/>
          </a:solidFill>
          <a:ln w="9525" algn="ctr">
            <a:noFill/>
            <a:round/>
            <a:headEnd/>
            <a:tailEnd/>
          </a:ln>
          <a:effectLst/>
        </p:spPr>
        <p:txBody>
          <a:bodyPr wrap="none" anchor="ctr"/>
          <a:lstStyle/>
          <a:p>
            <a:endParaRPr lang="en-US"/>
          </a:p>
        </p:txBody>
      </p:sp>
      <p:sp>
        <p:nvSpPr>
          <p:cNvPr id="14345" name="AutoShape 9"/>
          <p:cNvSpPr>
            <a:spLocks noChangeArrowheads="1"/>
          </p:cNvSpPr>
          <p:nvPr/>
        </p:nvSpPr>
        <p:spPr bwMode="gray">
          <a:xfrm>
            <a:off x="511175" y="22574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46" name="Text Box 18"/>
          <p:cNvSpPr txBox="1">
            <a:spLocks noChangeArrowheads="1"/>
          </p:cNvSpPr>
          <p:nvPr/>
        </p:nvSpPr>
        <p:spPr bwMode="white">
          <a:xfrm>
            <a:off x="912813" y="1852613"/>
            <a:ext cx="1651000" cy="400110"/>
          </a:xfrm>
          <a:prstGeom prst="rect">
            <a:avLst/>
          </a:prstGeom>
          <a:noFill/>
          <a:ln w="9525" algn="ctr">
            <a:noFill/>
            <a:miter lim="800000"/>
            <a:headEnd/>
            <a:tailEnd/>
          </a:ln>
        </p:spPr>
        <p:txBody>
          <a:bodyPr>
            <a:spAutoFit/>
          </a:bodyPr>
          <a:lstStyle/>
          <a:p>
            <a:pPr>
              <a:spcBef>
                <a:spcPct val="50000"/>
              </a:spcBef>
            </a:pPr>
            <a:r>
              <a:rPr lang="en-US" sz="2000" b="1" smtClean="0">
                <a:solidFill>
                  <a:srgbClr val="FFFFFF"/>
                </a:solidFill>
                <a:cs typeface="Arial" charset="0"/>
              </a:rPr>
              <a:t>Chính khoá</a:t>
            </a:r>
            <a:endParaRPr lang="en-US" sz="2000" b="1">
              <a:solidFill>
                <a:srgbClr val="FFFFFF"/>
              </a:solidFill>
              <a:cs typeface="Arial" charset="0"/>
            </a:endParaRPr>
          </a:p>
        </p:txBody>
      </p:sp>
      <p:sp>
        <p:nvSpPr>
          <p:cNvPr id="14347" name="Text Box 9"/>
          <p:cNvSpPr txBox="1">
            <a:spLocks noChangeArrowheads="1"/>
          </p:cNvSpPr>
          <p:nvPr/>
        </p:nvSpPr>
        <p:spPr bwMode="gray">
          <a:xfrm>
            <a:off x="552450" y="2335213"/>
            <a:ext cx="2316163" cy="954107"/>
          </a:xfrm>
          <a:prstGeom prst="rect">
            <a:avLst/>
          </a:prstGeom>
          <a:noFill/>
          <a:ln w="9525" algn="ctr">
            <a:noFill/>
            <a:miter lim="800000"/>
            <a:headEnd/>
            <a:tailEnd/>
          </a:ln>
        </p:spPr>
        <p:txBody>
          <a:bodyPr>
            <a:spAutoFit/>
          </a:bodyPr>
          <a:lstStyle/>
          <a:p>
            <a:pPr eaLnBrk="0" hangingPunct="0"/>
            <a:r>
              <a:rPr lang="en-US" sz="1400" b="1" smtClean="0">
                <a:solidFill>
                  <a:srgbClr val="000000"/>
                </a:solidFill>
                <a:cs typeface="Arial" charset="0"/>
              </a:rPr>
              <a:t>Nội dung hẹp, thiết bị phương tiện đơn giản nhằm hình thành,     minh hoạ kiến thức</a:t>
            </a:r>
            <a:endParaRPr lang="en-US" sz="1400" b="1">
              <a:solidFill>
                <a:srgbClr val="000000"/>
              </a:solidFill>
              <a:cs typeface="Arial" charset="0"/>
            </a:endParaRPr>
          </a:p>
        </p:txBody>
      </p:sp>
      <p:sp>
        <p:nvSpPr>
          <p:cNvPr id="14348" name="AutoShape 12"/>
          <p:cNvSpPr>
            <a:spLocks noChangeArrowheads="1"/>
          </p:cNvSpPr>
          <p:nvPr/>
        </p:nvSpPr>
        <p:spPr bwMode="gray">
          <a:xfrm>
            <a:off x="6067425" y="4191000"/>
            <a:ext cx="2543175" cy="1600200"/>
          </a:xfrm>
          <a:prstGeom prst="roundRect">
            <a:avLst>
              <a:gd name="adj" fmla="val 12699"/>
            </a:avLst>
          </a:prstGeom>
          <a:solidFill>
            <a:schemeClr val="hlink"/>
          </a:solidFill>
          <a:ln w="9525" algn="ctr">
            <a:noFill/>
            <a:round/>
            <a:headEnd/>
            <a:tailEnd/>
          </a:ln>
          <a:effectLst/>
        </p:spPr>
        <p:txBody>
          <a:bodyPr wrap="none" anchor="ctr"/>
          <a:lstStyle/>
          <a:p>
            <a:endParaRPr lang="en-US"/>
          </a:p>
        </p:txBody>
      </p:sp>
      <p:sp>
        <p:nvSpPr>
          <p:cNvPr id="14349" name="AutoShape 13"/>
          <p:cNvSpPr>
            <a:spLocks noChangeArrowheads="1"/>
          </p:cNvSpPr>
          <p:nvPr/>
        </p:nvSpPr>
        <p:spPr bwMode="gray">
          <a:xfrm>
            <a:off x="6121400" y="46196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50" name="Text Box 18"/>
          <p:cNvSpPr txBox="1">
            <a:spLocks noChangeArrowheads="1"/>
          </p:cNvSpPr>
          <p:nvPr/>
        </p:nvSpPr>
        <p:spPr bwMode="white">
          <a:xfrm>
            <a:off x="6523038" y="4214813"/>
            <a:ext cx="1651000" cy="400110"/>
          </a:xfrm>
          <a:prstGeom prst="rect">
            <a:avLst/>
          </a:prstGeom>
          <a:noFill/>
          <a:ln w="9525" algn="ctr">
            <a:noFill/>
            <a:miter lim="800000"/>
            <a:headEnd/>
            <a:tailEnd/>
          </a:ln>
        </p:spPr>
        <p:txBody>
          <a:bodyPr>
            <a:spAutoFit/>
          </a:bodyPr>
          <a:lstStyle/>
          <a:p>
            <a:pPr>
              <a:spcBef>
                <a:spcPct val="50000"/>
              </a:spcBef>
            </a:pPr>
            <a:r>
              <a:rPr lang="en-US" sz="2000" b="1" smtClean="0">
                <a:solidFill>
                  <a:srgbClr val="FFFFFF"/>
                </a:solidFill>
                <a:cs typeface="Arial" charset="0"/>
              </a:rPr>
              <a:t>Ngoại khoá</a:t>
            </a:r>
            <a:endParaRPr lang="en-US" sz="2000" b="1">
              <a:solidFill>
                <a:srgbClr val="FFFFFF"/>
              </a:solidFill>
              <a:cs typeface="Arial" charset="0"/>
            </a:endParaRPr>
          </a:p>
        </p:txBody>
      </p:sp>
      <p:sp>
        <p:nvSpPr>
          <p:cNvPr id="14351" name="Text Box 9"/>
          <p:cNvSpPr txBox="1">
            <a:spLocks noChangeArrowheads="1"/>
          </p:cNvSpPr>
          <p:nvPr/>
        </p:nvSpPr>
        <p:spPr bwMode="gray">
          <a:xfrm>
            <a:off x="6162675" y="4697413"/>
            <a:ext cx="2316163" cy="954107"/>
          </a:xfrm>
          <a:prstGeom prst="rect">
            <a:avLst/>
          </a:prstGeom>
          <a:noFill/>
          <a:ln w="9525" algn="ctr">
            <a:noFill/>
            <a:miter lim="800000"/>
            <a:headEnd/>
            <a:tailEnd/>
          </a:ln>
        </p:spPr>
        <p:txBody>
          <a:bodyPr>
            <a:spAutoFit/>
          </a:bodyPr>
          <a:lstStyle/>
          <a:p>
            <a:pPr eaLnBrk="0" hangingPunct="0"/>
            <a:r>
              <a:rPr lang="en-US" sz="1400" b="1">
                <a:solidFill>
                  <a:srgbClr val="000000"/>
                </a:solidFill>
                <a:cs typeface="Arial" charset="0"/>
              </a:rPr>
              <a:t>Dự án học tập </a:t>
            </a:r>
            <a:r>
              <a:rPr lang="en-US" sz="1400" b="1" smtClean="0">
                <a:solidFill>
                  <a:srgbClr val="000000"/>
                </a:solidFill>
                <a:cs typeface="Arial" charset="0"/>
              </a:rPr>
              <a:t>dài,   phạm vi rộng,             thiết bị phương </a:t>
            </a:r>
            <a:r>
              <a:rPr lang="en-US" sz="1400" b="1">
                <a:solidFill>
                  <a:srgbClr val="000000"/>
                </a:solidFill>
                <a:cs typeface="Arial" charset="0"/>
              </a:rPr>
              <a:t>tiện </a:t>
            </a:r>
            <a:r>
              <a:rPr lang="en-US" sz="1400" b="1" smtClean="0">
                <a:solidFill>
                  <a:srgbClr val="000000"/>
                </a:solidFill>
                <a:cs typeface="Arial" charset="0"/>
              </a:rPr>
              <a:t>phức tạp</a:t>
            </a:r>
            <a:endParaRPr lang="en-US" sz="1400" b="1">
              <a:solidFill>
                <a:srgbClr val="000000"/>
              </a:solidFill>
              <a:cs typeface="Arial" charset="0"/>
            </a:endParaRPr>
          </a:p>
        </p:txBody>
      </p:sp>
      <p:sp>
        <p:nvSpPr>
          <p:cNvPr id="14352" name="AutoShape 16"/>
          <p:cNvSpPr>
            <a:spLocks noChangeArrowheads="1"/>
          </p:cNvSpPr>
          <p:nvPr/>
        </p:nvSpPr>
        <p:spPr bwMode="gray">
          <a:xfrm>
            <a:off x="6067425" y="1828800"/>
            <a:ext cx="2543175" cy="1600200"/>
          </a:xfrm>
          <a:prstGeom prst="roundRect">
            <a:avLst>
              <a:gd name="adj" fmla="val 12699"/>
            </a:avLst>
          </a:prstGeom>
          <a:solidFill>
            <a:schemeClr val="accent2"/>
          </a:solidFill>
          <a:ln w="9525" algn="ctr">
            <a:noFill/>
            <a:round/>
            <a:headEnd/>
            <a:tailEnd/>
          </a:ln>
          <a:effectLst/>
        </p:spPr>
        <p:txBody>
          <a:bodyPr wrap="none" anchor="ctr"/>
          <a:lstStyle/>
          <a:p>
            <a:endParaRPr lang="en-US"/>
          </a:p>
        </p:txBody>
      </p:sp>
      <p:sp>
        <p:nvSpPr>
          <p:cNvPr id="14353" name="AutoShape 17"/>
          <p:cNvSpPr>
            <a:spLocks noChangeArrowheads="1"/>
          </p:cNvSpPr>
          <p:nvPr/>
        </p:nvSpPr>
        <p:spPr bwMode="gray">
          <a:xfrm>
            <a:off x="6121400" y="22574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54" name="Text Box 18"/>
          <p:cNvSpPr txBox="1">
            <a:spLocks noChangeArrowheads="1"/>
          </p:cNvSpPr>
          <p:nvPr/>
        </p:nvSpPr>
        <p:spPr bwMode="white">
          <a:xfrm>
            <a:off x="6523038" y="1852613"/>
            <a:ext cx="1651000" cy="400110"/>
          </a:xfrm>
          <a:prstGeom prst="rect">
            <a:avLst/>
          </a:prstGeom>
          <a:noFill/>
          <a:ln w="9525" algn="ctr">
            <a:noFill/>
            <a:miter lim="800000"/>
            <a:headEnd/>
            <a:tailEnd/>
          </a:ln>
        </p:spPr>
        <p:txBody>
          <a:bodyPr>
            <a:spAutoFit/>
          </a:bodyPr>
          <a:lstStyle/>
          <a:p>
            <a:pPr>
              <a:spcBef>
                <a:spcPct val="50000"/>
              </a:spcBef>
            </a:pPr>
            <a:r>
              <a:rPr lang="en-US" sz="2000" b="1" smtClean="0">
                <a:solidFill>
                  <a:srgbClr val="FFFFFF"/>
                </a:solidFill>
                <a:cs typeface="Arial" charset="0"/>
              </a:rPr>
              <a:t>Ngoại khoá</a:t>
            </a:r>
            <a:endParaRPr lang="en-US" sz="2000" b="1">
              <a:solidFill>
                <a:srgbClr val="FFFFFF"/>
              </a:solidFill>
              <a:cs typeface="Arial" charset="0"/>
            </a:endParaRPr>
          </a:p>
        </p:txBody>
      </p:sp>
      <p:sp>
        <p:nvSpPr>
          <p:cNvPr id="14355" name="Text Box 9"/>
          <p:cNvSpPr txBox="1">
            <a:spLocks noChangeArrowheads="1"/>
          </p:cNvSpPr>
          <p:nvPr/>
        </p:nvSpPr>
        <p:spPr bwMode="gray">
          <a:xfrm>
            <a:off x="6067425" y="2335213"/>
            <a:ext cx="2543175" cy="954107"/>
          </a:xfrm>
          <a:prstGeom prst="rect">
            <a:avLst/>
          </a:prstGeom>
          <a:noFill/>
          <a:ln w="9525" algn="ctr">
            <a:noFill/>
            <a:miter lim="800000"/>
            <a:headEnd/>
            <a:tailEnd/>
          </a:ln>
        </p:spPr>
        <p:txBody>
          <a:bodyPr wrap="square">
            <a:spAutoFit/>
          </a:bodyPr>
          <a:lstStyle/>
          <a:p>
            <a:pPr eaLnBrk="0" hangingPunct="0"/>
            <a:r>
              <a:rPr lang="en-US" sz="1400" b="1" smtClean="0">
                <a:solidFill>
                  <a:srgbClr val="000000"/>
                </a:solidFill>
                <a:cs typeface="Arial" charset="0"/>
              </a:rPr>
              <a:t>Dự án học tập ngắn,       đơn giản,                         thiết bị phương tiện    không nhiều</a:t>
            </a:r>
            <a:endParaRPr lang="en-US" sz="1400" b="1">
              <a:solidFill>
                <a:srgbClr val="000000"/>
              </a:solidFill>
              <a:cs typeface="Arial" charset="0"/>
            </a:endParaRPr>
          </a:p>
        </p:txBody>
      </p:sp>
      <p:grpSp>
        <p:nvGrpSpPr>
          <p:cNvPr id="14356" name="Group 20"/>
          <p:cNvGrpSpPr>
            <a:grpSpLocks/>
          </p:cNvGrpSpPr>
          <p:nvPr/>
        </p:nvGrpSpPr>
        <p:grpSpPr bwMode="auto">
          <a:xfrm>
            <a:off x="3095625" y="2438400"/>
            <a:ext cx="2819400" cy="2803525"/>
            <a:chOff x="1968" y="1488"/>
            <a:chExt cx="1776" cy="1766"/>
          </a:xfrm>
        </p:grpSpPr>
        <p:sp>
          <p:nvSpPr>
            <p:cNvPr id="14357" name="AutoShape 21"/>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hlink"/>
              </a:extrusionClr>
            </a:sp3d>
          </p:spPr>
          <p:txBody>
            <a:bodyPr wrap="none" anchor="ctr">
              <a:flatTx/>
            </a:bodyPr>
            <a:lstStyle/>
            <a:p>
              <a:endParaRPr lang="en-US"/>
            </a:p>
          </p:txBody>
        </p:sp>
        <p:sp>
          <p:nvSpPr>
            <p:cNvPr id="14358" name="AutoShape 22"/>
            <p:cNvSpPr>
              <a:spLocks noChangeArrowheads="1"/>
            </p:cNvSpPr>
            <p:nvPr/>
          </p:nvSpPr>
          <p:spPr bwMode="gray">
            <a:xfrm rot="12174404">
              <a:off x="1968" y="1567"/>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1"/>
              </a:extrusionClr>
            </a:sp3d>
          </p:spPr>
          <p:txBody>
            <a:bodyPr wrap="none" anchor="ctr">
              <a:flatTx/>
            </a:bodyPr>
            <a:lstStyle/>
            <a:p>
              <a:endParaRPr lang="en-US"/>
            </a:p>
          </p:txBody>
        </p:sp>
        <p:sp>
          <p:nvSpPr>
            <p:cNvPr id="14359" name="AutoShape 23"/>
            <p:cNvSpPr>
              <a:spLocks noChangeArrowheads="1"/>
            </p:cNvSpPr>
            <p:nvPr/>
          </p:nvSpPr>
          <p:spPr bwMode="gray">
            <a:xfrm rot="17574404">
              <a:off x="2029" y="1500"/>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folHlink"/>
              </a:extrusionClr>
            </a:sp3d>
          </p:spPr>
          <p:txBody>
            <a:bodyPr wrap="none" anchor="ctr">
              <a:flatTx/>
            </a:bodyPr>
            <a:lstStyle/>
            <a:p>
              <a:endParaRPr lang="en-US"/>
            </a:p>
          </p:txBody>
        </p:sp>
        <p:sp>
          <p:nvSpPr>
            <p:cNvPr id="14360" name="AutoShape 24"/>
            <p:cNvSpPr>
              <a:spLocks noChangeArrowheads="1"/>
            </p:cNvSpPr>
            <p:nvPr/>
          </p:nvSpPr>
          <p:spPr bwMode="gray">
            <a:xfrm rot="22974404">
              <a:off x="2056" y="153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2"/>
              </a:extrusionClr>
            </a:sp3d>
          </p:spPr>
          <p:txBody>
            <a:bodyPr wrap="none" anchor="ctr">
              <a:flatTx/>
            </a:bodyPr>
            <a:lstStyle/>
            <a:p>
              <a:endParaRPr lang="en-US"/>
            </a:p>
          </p:txBody>
        </p:sp>
      </p:grpSp>
      <p:sp>
        <p:nvSpPr>
          <p:cNvPr id="25" name="Rectangle 24"/>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Text Box 9"/>
          <p:cNvSpPr txBox="1">
            <a:spLocks noChangeArrowheads="1"/>
          </p:cNvSpPr>
          <p:nvPr/>
        </p:nvSpPr>
        <p:spPr bwMode="gray">
          <a:xfrm>
            <a:off x="674687" y="12192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1</a:t>
            </a:r>
            <a:r>
              <a:rPr lang="en-US" sz="2000" b="1" smtClean="0">
                <a:solidFill>
                  <a:srgbClr val="000000"/>
                </a:solidFill>
                <a:cs typeface="Arial" charset="0"/>
              </a:rPr>
              <a:t>. Nội dung thường gặp của các đề tài GD STEM</a:t>
            </a:r>
            <a:endParaRPr lang="en-US" sz="2000" b="1">
              <a:solidFill>
                <a:srgbClr val="000000"/>
              </a:solidFill>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a:t>III. BIỆN PHÁP TRIỂN KHAI</a:t>
            </a:r>
          </a:p>
        </p:txBody>
      </p:sp>
      <p:sp>
        <p:nvSpPr>
          <p:cNvPr id="26627" name="AutoShape 3"/>
          <p:cNvSpPr>
            <a:spLocks noChangeArrowheads="1"/>
          </p:cNvSpPr>
          <p:nvPr/>
        </p:nvSpPr>
        <p:spPr bwMode="auto">
          <a:xfrm>
            <a:off x="1014412" y="2860675"/>
            <a:ext cx="7900988" cy="768350"/>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28" name="AutoShape 4"/>
          <p:cNvSpPr>
            <a:spLocks noChangeArrowheads="1"/>
          </p:cNvSpPr>
          <p:nvPr/>
        </p:nvSpPr>
        <p:spPr bwMode="auto">
          <a:xfrm>
            <a:off x="1014412" y="20304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38" name="AutoShape 14"/>
          <p:cNvSpPr>
            <a:spLocks noChangeArrowheads="1"/>
          </p:cNvSpPr>
          <p:nvPr/>
        </p:nvSpPr>
        <p:spPr bwMode="gray">
          <a:xfrm>
            <a:off x="146050" y="2162175"/>
            <a:ext cx="1323975" cy="496888"/>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0" name="AutoShape 16"/>
          <p:cNvSpPr>
            <a:spLocks noChangeArrowheads="1"/>
          </p:cNvSpPr>
          <p:nvPr/>
        </p:nvSpPr>
        <p:spPr bwMode="gray">
          <a:xfrm>
            <a:off x="146050" y="2994025"/>
            <a:ext cx="1323975" cy="493713"/>
          </a:xfrm>
          <a:prstGeom prst="homePlate">
            <a:avLst>
              <a:gd name="adj" fmla="val 40175"/>
            </a:avLst>
          </a:prstGeom>
          <a:gradFill rotWithShape="1">
            <a:gsLst>
              <a:gs pos="0">
                <a:schemeClr val="accent1"/>
              </a:gs>
              <a:gs pos="100000">
                <a:schemeClr val="accent1">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2" name="AutoShape 18"/>
          <p:cNvSpPr>
            <a:spLocks noChangeArrowheads="1"/>
          </p:cNvSpPr>
          <p:nvPr/>
        </p:nvSpPr>
        <p:spPr bwMode="auto">
          <a:xfrm>
            <a:off x="1014412" y="45323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3" name="AutoShape 19"/>
          <p:cNvSpPr>
            <a:spLocks noChangeArrowheads="1"/>
          </p:cNvSpPr>
          <p:nvPr/>
        </p:nvSpPr>
        <p:spPr bwMode="auto">
          <a:xfrm>
            <a:off x="1014412" y="3697288"/>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4" name="AutoShape 20"/>
          <p:cNvSpPr>
            <a:spLocks noChangeArrowheads="1"/>
          </p:cNvSpPr>
          <p:nvPr/>
        </p:nvSpPr>
        <p:spPr bwMode="gray">
          <a:xfrm>
            <a:off x="146050" y="3829050"/>
            <a:ext cx="1323975" cy="496888"/>
          </a:xfrm>
          <a:prstGeom prst="homePlate">
            <a:avLst>
              <a:gd name="adj" fmla="val 39919"/>
            </a:avLst>
          </a:prstGeom>
          <a:gradFill rotWithShape="1">
            <a:gsLst>
              <a:gs pos="0">
                <a:schemeClr val="accent2"/>
              </a:gs>
              <a:gs pos="100000">
                <a:schemeClr val="accent2">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6" name="AutoShape 22"/>
          <p:cNvSpPr>
            <a:spLocks noChangeArrowheads="1"/>
          </p:cNvSpPr>
          <p:nvPr/>
        </p:nvSpPr>
        <p:spPr bwMode="gray">
          <a:xfrm>
            <a:off x="146050" y="4665663"/>
            <a:ext cx="1323975" cy="493712"/>
          </a:xfrm>
          <a:prstGeom prst="homePlate">
            <a:avLst>
              <a:gd name="adj" fmla="val 40175"/>
            </a:avLst>
          </a:prstGeom>
          <a:gradFill rotWithShape="1">
            <a:gsLst>
              <a:gs pos="0">
                <a:schemeClr val="hlink"/>
              </a:gs>
              <a:gs pos="100000">
                <a:schemeClr va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8" name="Text Box 24"/>
          <p:cNvSpPr txBox="1">
            <a:spLocks noChangeArrowheads="1"/>
          </p:cNvSpPr>
          <p:nvPr/>
        </p:nvSpPr>
        <p:spPr bwMode="gray">
          <a:xfrm>
            <a:off x="1447800" y="2252246"/>
            <a:ext cx="7239000" cy="338554"/>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Lồng ghép trong một tiết dạy hoặc một bài học chính khoá</a:t>
            </a:r>
            <a:endParaRPr lang="en-US" sz="1600" b="1">
              <a:solidFill>
                <a:srgbClr val="000000"/>
              </a:solidFill>
              <a:cs typeface="Arial" charset="0"/>
            </a:endParaRPr>
          </a:p>
        </p:txBody>
      </p:sp>
      <p:sp>
        <p:nvSpPr>
          <p:cNvPr id="26649" name="Text Box 25"/>
          <p:cNvSpPr txBox="1">
            <a:spLocks noChangeArrowheads="1"/>
          </p:cNvSpPr>
          <p:nvPr/>
        </p:nvSpPr>
        <p:spPr bwMode="gray">
          <a:xfrm>
            <a:off x="1462086" y="3810000"/>
            <a:ext cx="7224713" cy="584775"/>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Xây dựng mới hoặc lồng ghép với một phòng học bộ môn nhằm trang bị các công cụ thực hành thông dụng để triển khai GD STEM</a:t>
            </a:r>
            <a:endParaRPr lang="en-US" sz="1600" b="1">
              <a:solidFill>
                <a:srgbClr val="000000"/>
              </a:solidFill>
              <a:cs typeface="Arial" charset="0"/>
            </a:endParaRPr>
          </a:p>
        </p:txBody>
      </p:sp>
      <p:sp>
        <p:nvSpPr>
          <p:cNvPr id="26654" name="Text Box 30"/>
          <p:cNvSpPr txBox="1">
            <a:spLocks noChangeArrowheads="1"/>
          </p:cNvSpPr>
          <p:nvPr/>
        </p:nvSpPr>
        <p:spPr bwMode="gray">
          <a:xfrm>
            <a:off x="1447800" y="3090446"/>
            <a:ext cx="7239000" cy="338554"/>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Tổ chức thành một tiết dạy hoặc một bài học ngoại khoá</a:t>
            </a:r>
            <a:endParaRPr lang="en-US" sz="1600" b="1">
              <a:solidFill>
                <a:srgbClr val="000000"/>
              </a:solidFill>
              <a:cs typeface="Arial" charset="0"/>
            </a:endParaRPr>
          </a:p>
        </p:txBody>
      </p:sp>
      <p:sp>
        <p:nvSpPr>
          <p:cNvPr id="26655" name="Text Box 31"/>
          <p:cNvSpPr txBox="1">
            <a:spLocks noChangeArrowheads="1"/>
          </p:cNvSpPr>
          <p:nvPr/>
        </p:nvSpPr>
        <p:spPr bwMode="gray">
          <a:xfrm>
            <a:off x="1462086" y="4766846"/>
            <a:ext cx="7377113" cy="338554"/>
          </a:xfrm>
          <a:prstGeom prst="rect">
            <a:avLst/>
          </a:prstGeom>
          <a:noFill/>
          <a:ln w="9525" algn="ctr">
            <a:noFill/>
            <a:miter lim="800000"/>
            <a:headEnd/>
            <a:tailEnd/>
          </a:ln>
          <a:effectLst/>
        </p:spPr>
        <p:txBody>
          <a:bodyPr wrap="square">
            <a:spAutoFit/>
          </a:bodyPr>
          <a:lstStyle/>
          <a:p>
            <a:pPr algn="l">
              <a:spcBef>
                <a:spcPct val="50000"/>
              </a:spcBef>
            </a:pPr>
            <a:r>
              <a:rPr lang="en-US" sz="1600" b="1" smtClean="0">
                <a:solidFill>
                  <a:srgbClr val="000000"/>
                </a:solidFill>
                <a:cs typeface="Arial" charset="0"/>
              </a:rPr>
              <a:t>Tổ chức thành một cuộc thi trong phạm vi hẹp của nhóm hoặc lớp</a:t>
            </a:r>
            <a:endParaRPr lang="en-US" sz="1600" b="1">
              <a:solidFill>
                <a:srgbClr val="000000"/>
              </a:solidFill>
              <a:cs typeface="Arial" charset="0"/>
            </a:endParaRPr>
          </a:p>
        </p:txBody>
      </p:sp>
      <p:sp>
        <p:nvSpPr>
          <p:cNvPr id="32" name="Rectangle 3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2</a:t>
            </a:r>
            <a:r>
              <a:rPr lang="en-US" sz="2000" b="1" smtClean="0">
                <a:solidFill>
                  <a:srgbClr val="000000"/>
                </a:solidFill>
                <a:cs typeface="Arial" charset="0"/>
              </a:rPr>
              <a:t>. Một số hình thức tổ chức thực hiện GD STEM</a:t>
            </a:r>
            <a:endParaRPr lang="en-US" sz="2000" b="1">
              <a:solidFill>
                <a:srgbClr val="000000"/>
              </a:solidFill>
              <a:cs typeface="Arial" charset="0"/>
            </a:endParaRPr>
          </a:p>
        </p:txBody>
      </p:sp>
      <p:sp>
        <p:nvSpPr>
          <p:cNvPr id="34" name="AutoShape 4"/>
          <p:cNvSpPr>
            <a:spLocks noChangeArrowheads="1"/>
          </p:cNvSpPr>
          <p:nvPr/>
        </p:nvSpPr>
        <p:spPr bwMode="auto">
          <a:xfrm>
            <a:off x="1014412" y="5373982"/>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35" name="AutoShape 14"/>
          <p:cNvSpPr>
            <a:spLocks noChangeArrowheads="1"/>
          </p:cNvSpPr>
          <p:nvPr/>
        </p:nvSpPr>
        <p:spPr bwMode="gray">
          <a:xfrm>
            <a:off x="146050" y="5505744"/>
            <a:ext cx="1323975" cy="496888"/>
          </a:xfrm>
          <a:prstGeom prst="homePlate">
            <a:avLst>
              <a:gd name="adj" fmla="val 39919"/>
            </a:avLst>
          </a:prstGeom>
          <a:solidFill>
            <a:srgbClr val="CC00CC"/>
          </a:soli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37" name="Text Box 24"/>
          <p:cNvSpPr txBox="1">
            <a:spLocks noChangeArrowheads="1"/>
          </p:cNvSpPr>
          <p:nvPr/>
        </p:nvSpPr>
        <p:spPr bwMode="gray">
          <a:xfrm>
            <a:off x="1447800" y="5438481"/>
            <a:ext cx="7239000" cy="584775"/>
          </a:xfrm>
          <a:prstGeom prst="rect">
            <a:avLst/>
          </a:prstGeom>
          <a:noFill/>
          <a:ln w="9525" algn="ctr">
            <a:noFill/>
            <a:miter lim="800000"/>
            <a:headEnd/>
            <a:tailEnd/>
          </a:ln>
          <a:effectLst/>
        </p:spPr>
        <p:txBody>
          <a:bodyPr wrap="square">
            <a:spAutoFit/>
          </a:bodyPr>
          <a:lstStyle/>
          <a:p>
            <a:pPr algn="l">
              <a:spcBef>
                <a:spcPct val="50000"/>
              </a:spcBef>
            </a:pPr>
            <a:r>
              <a:rPr lang="en-US" sz="1600" b="1" smtClean="0">
                <a:solidFill>
                  <a:srgbClr val="000000"/>
                </a:solidFill>
                <a:cs typeface="Arial" charset="0"/>
              </a:rPr>
              <a:t>Tổ chức thành một cuộc thi trong phạm vi rộng cấp trường, cấp cụm (hoặc quận, huyện), cấp thành phố</a:t>
            </a:r>
            <a:endParaRPr lang="en-US" sz="1600" b="1">
              <a:solidFill>
                <a:srgbClr val="000000"/>
              </a:solidFill>
              <a:cs typeface="Arial" charset="0"/>
            </a:endParaRPr>
          </a:p>
        </p:txBody>
      </p:sp>
    </p:spTree>
    <p:extLst>
      <p:ext uri="{BB962C8B-B14F-4D97-AF65-F5344CB8AC3E}">
        <p14:creationId xmlns:p14="http://schemas.microsoft.com/office/powerpoint/2010/main" val="76022808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a:t>III. BIỆN PHÁP TRIỂN KHAI</a:t>
            </a:r>
          </a:p>
        </p:txBody>
      </p:sp>
      <p:sp>
        <p:nvSpPr>
          <p:cNvPr id="26627" name="AutoShape 3"/>
          <p:cNvSpPr>
            <a:spLocks noChangeArrowheads="1"/>
          </p:cNvSpPr>
          <p:nvPr/>
        </p:nvSpPr>
        <p:spPr bwMode="auto">
          <a:xfrm>
            <a:off x="1014412" y="2860675"/>
            <a:ext cx="7900988" cy="768350"/>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28" name="AutoShape 4"/>
          <p:cNvSpPr>
            <a:spLocks noChangeArrowheads="1"/>
          </p:cNvSpPr>
          <p:nvPr/>
        </p:nvSpPr>
        <p:spPr bwMode="auto">
          <a:xfrm>
            <a:off x="1014412" y="20304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38" name="AutoShape 14"/>
          <p:cNvSpPr>
            <a:spLocks noChangeArrowheads="1"/>
          </p:cNvSpPr>
          <p:nvPr/>
        </p:nvSpPr>
        <p:spPr bwMode="gray">
          <a:xfrm>
            <a:off x="146050" y="2162175"/>
            <a:ext cx="1323975" cy="496888"/>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0" name="AutoShape 16"/>
          <p:cNvSpPr>
            <a:spLocks noChangeArrowheads="1"/>
          </p:cNvSpPr>
          <p:nvPr/>
        </p:nvSpPr>
        <p:spPr bwMode="gray">
          <a:xfrm>
            <a:off x="146050" y="2994025"/>
            <a:ext cx="1323975" cy="493713"/>
          </a:xfrm>
          <a:prstGeom prst="homePlate">
            <a:avLst>
              <a:gd name="adj" fmla="val 40175"/>
            </a:avLst>
          </a:prstGeom>
          <a:gradFill rotWithShape="1">
            <a:gsLst>
              <a:gs pos="0">
                <a:schemeClr val="accent1"/>
              </a:gs>
              <a:gs pos="100000">
                <a:schemeClr val="accent1">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2" name="AutoShape 18"/>
          <p:cNvSpPr>
            <a:spLocks noChangeArrowheads="1"/>
          </p:cNvSpPr>
          <p:nvPr/>
        </p:nvSpPr>
        <p:spPr bwMode="auto">
          <a:xfrm>
            <a:off x="1014412" y="45323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3" name="AutoShape 19"/>
          <p:cNvSpPr>
            <a:spLocks noChangeArrowheads="1"/>
          </p:cNvSpPr>
          <p:nvPr/>
        </p:nvSpPr>
        <p:spPr bwMode="auto">
          <a:xfrm>
            <a:off x="1014412" y="3697288"/>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4" name="AutoShape 20"/>
          <p:cNvSpPr>
            <a:spLocks noChangeArrowheads="1"/>
          </p:cNvSpPr>
          <p:nvPr/>
        </p:nvSpPr>
        <p:spPr bwMode="gray">
          <a:xfrm>
            <a:off x="146050" y="3829050"/>
            <a:ext cx="1323975" cy="496888"/>
          </a:xfrm>
          <a:prstGeom prst="homePlate">
            <a:avLst>
              <a:gd name="adj" fmla="val 39919"/>
            </a:avLst>
          </a:prstGeom>
          <a:gradFill rotWithShape="1">
            <a:gsLst>
              <a:gs pos="0">
                <a:schemeClr val="accent2"/>
              </a:gs>
              <a:gs pos="100000">
                <a:schemeClr val="accent2">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6" name="AutoShape 22"/>
          <p:cNvSpPr>
            <a:spLocks noChangeArrowheads="1"/>
          </p:cNvSpPr>
          <p:nvPr/>
        </p:nvSpPr>
        <p:spPr bwMode="gray">
          <a:xfrm>
            <a:off x="146050" y="4665663"/>
            <a:ext cx="1323975" cy="493712"/>
          </a:xfrm>
          <a:prstGeom prst="homePlate">
            <a:avLst>
              <a:gd name="adj" fmla="val 40175"/>
            </a:avLst>
          </a:prstGeom>
          <a:gradFill rotWithShape="1">
            <a:gsLst>
              <a:gs pos="0">
                <a:schemeClr val="hlink"/>
              </a:gs>
              <a:gs pos="100000">
                <a:schemeClr va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8" name="Text Box 24"/>
          <p:cNvSpPr txBox="1">
            <a:spLocks noChangeArrowheads="1"/>
          </p:cNvSpPr>
          <p:nvPr/>
        </p:nvSpPr>
        <p:spPr bwMode="gray">
          <a:xfrm>
            <a:off x="1447800" y="2252246"/>
            <a:ext cx="7239000" cy="338554"/>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GV của một bộ môn trong một lớp học</a:t>
            </a:r>
            <a:endParaRPr lang="en-US" sz="1600" b="1">
              <a:solidFill>
                <a:srgbClr val="000000"/>
              </a:solidFill>
              <a:cs typeface="Arial" charset="0"/>
            </a:endParaRPr>
          </a:p>
        </p:txBody>
      </p:sp>
      <p:sp>
        <p:nvSpPr>
          <p:cNvPr id="26649" name="Text Box 25"/>
          <p:cNvSpPr txBox="1">
            <a:spLocks noChangeArrowheads="1"/>
          </p:cNvSpPr>
          <p:nvPr/>
        </p:nvSpPr>
        <p:spPr bwMode="gray">
          <a:xfrm>
            <a:off x="1462086" y="3810000"/>
            <a:ext cx="7224713" cy="584775"/>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Công ty, tổ chức xã hội có chức năng giáo dục, có đội ngũ phụ trách, có cơ sở vật chất trang thiết bị, có hệ thống bài học STEM được thẩm định</a:t>
            </a:r>
            <a:endParaRPr lang="en-US" sz="1600" b="1">
              <a:solidFill>
                <a:srgbClr val="000000"/>
              </a:solidFill>
              <a:cs typeface="Arial" charset="0"/>
            </a:endParaRPr>
          </a:p>
        </p:txBody>
      </p:sp>
      <p:sp>
        <p:nvSpPr>
          <p:cNvPr id="26654" name="Text Box 30"/>
          <p:cNvSpPr txBox="1">
            <a:spLocks noChangeArrowheads="1"/>
          </p:cNvSpPr>
          <p:nvPr/>
        </p:nvSpPr>
        <p:spPr bwMode="gray">
          <a:xfrm>
            <a:off x="1447800" y="3090446"/>
            <a:ext cx="7239000" cy="338554"/>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Một nhóm GV trong nhà trường</a:t>
            </a:r>
            <a:endParaRPr lang="en-US" sz="1600" b="1">
              <a:solidFill>
                <a:srgbClr val="000000"/>
              </a:solidFill>
              <a:cs typeface="Arial" charset="0"/>
            </a:endParaRPr>
          </a:p>
        </p:txBody>
      </p:sp>
      <p:sp>
        <p:nvSpPr>
          <p:cNvPr id="26655" name="Text Box 31"/>
          <p:cNvSpPr txBox="1">
            <a:spLocks noChangeArrowheads="1"/>
          </p:cNvSpPr>
          <p:nvPr/>
        </p:nvSpPr>
        <p:spPr bwMode="gray">
          <a:xfrm>
            <a:off x="1462086" y="4648200"/>
            <a:ext cx="7377113" cy="584775"/>
          </a:xfrm>
          <a:prstGeom prst="rect">
            <a:avLst/>
          </a:prstGeom>
          <a:noFill/>
          <a:ln w="9525" algn="ctr">
            <a:noFill/>
            <a:miter lim="800000"/>
            <a:headEnd/>
            <a:tailEnd/>
          </a:ln>
          <a:effectLst/>
        </p:spPr>
        <p:txBody>
          <a:bodyPr wrap="square">
            <a:spAutoFit/>
          </a:bodyPr>
          <a:lstStyle/>
          <a:p>
            <a:pPr algn="l">
              <a:spcBef>
                <a:spcPct val="50000"/>
              </a:spcBef>
            </a:pPr>
            <a:r>
              <a:rPr lang="en-US" sz="1600" b="1" smtClean="0">
                <a:solidFill>
                  <a:srgbClr val="000000"/>
                </a:solidFill>
                <a:cs typeface="Arial" charset="0"/>
              </a:rPr>
              <a:t>Trung tâm khoa học của HS TP thực hiện các dịch vụ về GD STEM với các trường học trong TP</a:t>
            </a:r>
            <a:endParaRPr lang="en-US" sz="1600" b="1">
              <a:solidFill>
                <a:srgbClr val="000000"/>
              </a:solidFill>
              <a:cs typeface="Arial" charset="0"/>
            </a:endParaRPr>
          </a:p>
        </p:txBody>
      </p:sp>
      <p:sp>
        <p:nvSpPr>
          <p:cNvPr id="32" name="Rectangle 3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3</a:t>
            </a:r>
            <a:r>
              <a:rPr lang="en-US" sz="2000" b="1" smtClean="0">
                <a:solidFill>
                  <a:srgbClr val="000000"/>
                </a:solidFill>
                <a:cs typeface="Arial" charset="0"/>
              </a:rPr>
              <a:t>. Huy động các lực lượng tham gia GD STEM</a:t>
            </a:r>
            <a:endParaRPr lang="en-US" sz="2000" b="1">
              <a:solidFill>
                <a:srgbClr val="000000"/>
              </a:solidFill>
              <a:cs typeface="Arial" charset="0"/>
            </a:endParaRPr>
          </a:p>
        </p:txBody>
      </p:sp>
      <p:sp>
        <p:nvSpPr>
          <p:cNvPr id="34" name="AutoShape 4"/>
          <p:cNvSpPr>
            <a:spLocks noChangeArrowheads="1"/>
          </p:cNvSpPr>
          <p:nvPr/>
        </p:nvSpPr>
        <p:spPr bwMode="auto">
          <a:xfrm>
            <a:off x="1014412" y="5373982"/>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35" name="AutoShape 14"/>
          <p:cNvSpPr>
            <a:spLocks noChangeArrowheads="1"/>
          </p:cNvSpPr>
          <p:nvPr/>
        </p:nvSpPr>
        <p:spPr bwMode="gray">
          <a:xfrm>
            <a:off x="146050" y="5505744"/>
            <a:ext cx="1323975" cy="496888"/>
          </a:xfrm>
          <a:prstGeom prst="homePlate">
            <a:avLst>
              <a:gd name="adj" fmla="val 39919"/>
            </a:avLst>
          </a:prstGeom>
          <a:solidFill>
            <a:srgbClr val="CC00CC"/>
          </a:soli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37" name="Text Box 24"/>
          <p:cNvSpPr txBox="1">
            <a:spLocks noChangeArrowheads="1"/>
          </p:cNvSpPr>
          <p:nvPr/>
        </p:nvSpPr>
        <p:spPr bwMode="gray">
          <a:xfrm>
            <a:off x="1447800" y="5473517"/>
            <a:ext cx="7239000" cy="584775"/>
          </a:xfrm>
          <a:prstGeom prst="rect">
            <a:avLst/>
          </a:prstGeom>
          <a:noFill/>
          <a:ln w="9525" algn="ctr">
            <a:noFill/>
            <a:miter lim="800000"/>
            <a:headEnd/>
            <a:tailEnd/>
          </a:ln>
          <a:effectLst/>
        </p:spPr>
        <p:txBody>
          <a:bodyPr wrap="square">
            <a:spAutoFit/>
          </a:bodyPr>
          <a:lstStyle/>
          <a:p>
            <a:pPr algn="l">
              <a:spcBef>
                <a:spcPct val="50000"/>
              </a:spcBef>
            </a:pPr>
            <a:r>
              <a:rPr lang="en-US" sz="1600" b="1" smtClean="0">
                <a:solidFill>
                  <a:srgbClr val="000000"/>
                </a:solidFill>
                <a:cs typeface="Arial" charset="0"/>
              </a:rPr>
              <a:t>Các đơn vị giáo dục (nhà trường, Phòng GDĐT, Cụm chuyên môn THPT, Sổ GDĐT), các công ty và tổ chức xã hội tổ chức các cuộc thi về STEM</a:t>
            </a:r>
            <a:endParaRPr lang="en-US" sz="1600" b="1">
              <a:solidFill>
                <a:srgbClr val="000000"/>
              </a:solidFill>
              <a:cs typeface="Arial" charset="0"/>
            </a:endParaRPr>
          </a:p>
        </p:txBody>
      </p:sp>
    </p:spTree>
    <p:extLst>
      <p:ext uri="{BB962C8B-B14F-4D97-AF65-F5344CB8AC3E}">
        <p14:creationId xmlns:p14="http://schemas.microsoft.com/office/powerpoint/2010/main" val="405122883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gray">
          <a:xfrm>
            <a:off x="1447800" y="2610928"/>
            <a:ext cx="7086600" cy="561975"/>
          </a:xfrm>
          <a:prstGeom prst="rect">
            <a:avLst/>
          </a:prstGeom>
          <a:gradFill rotWithShape="1">
            <a:gsLst>
              <a:gs pos="0">
                <a:schemeClr val="folHlink">
                  <a:gamma/>
                  <a:tint val="0"/>
                  <a:invGamma/>
                  <a:alpha val="0"/>
                </a:schemeClr>
              </a:gs>
              <a:gs pos="100000">
                <a:schemeClr val="folHlink">
                  <a:alpha val="50000"/>
                </a:schemeClr>
              </a:gs>
            </a:gsLst>
            <a:lin ang="0" scaled="1"/>
          </a:gradFill>
          <a:ln w="9525" algn="ctr">
            <a:noFill/>
            <a:miter lim="800000"/>
            <a:headEnd/>
            <a:tailEnd/>
          </a:ln>
          <a:effectLst/>
        </p:spPr>
        <p:txBody>
          <a:bodyPr wrap="none" anchor="ctr"/>
          <a:lstStyle/>
          <a:p>
            <a:endParaRPr lang="en-US"/>
          </a:p>
        </p:txBody>
      </p:sp>
      <p:sp>
        <p:nvSpPr>
          <p:cNvPr id="23555" name="Rectangle 3"/>
          <p:cNvSpPr>
            <a:spLocks noChangeArrowheads="1"/>
          </p:cNvSpPr>
          <p:nvPr/>
        </p:nvSpPr>
        <p:spPr bwMode="gray">
          <a:xfrm>
            <a:off x="1447800" y="4069306"/>
            <a:ext cx="7086600" cy="609600"/>
          </a:xfrm>
          <a:prstGeom prst="rect">
            <a:avLst/>
          </a:prstGeom>
          <a:gradFill rotWithShape="1">
            <a:gsLst>
              <a:gs pos="0">
                <a:schemeClr val="hlink">
                  <a:gamma/>
                  <a:tint val="0"/>
                  <a:invGamma/>
                  <a:alpha val="0"/>
                </a:schemeClr>
              </a:gs>
              <a:gs pos="100000">
                <a:schemeClr val="hlink">
                  <a:alpha val="50000"/>
                </a:schemeClr>
              </a:gs>
            </a:gsLst>
            <a:lin ang="0" scaled="1"/>
          </a:gradFill>
          <a:ln w="9525" algn="ctr">
            <a:noFill/>
            <a:miter lim="800000"/>
            <a:headEnd/>
            <a:tailEnd/>
          </a:ln>
          <a:effectLst/>
        </p:spPr>
        <p:txBody>
          <a:bodyPr wrap="none" anchor="ctr"/>
          <a:lstStyle/>
          <a:p>
            <a:endParaRPr lang="en-US"/>
          </a:p>
        </p:txBody>
      </p:sp>
      <p:sp>
        <p:nvSpPr>
          <p:cNvPr id="23556" name="Rectangle 4"/>
          <p:cNvSpPr>
            <a:spLocks noChangeArrowheads="1"/>
          </p:cNvSpPr>
          <p:nvPr/>
        </p:nvSpPr>
        <p:spPr bwMode="gray">
          <a:xfrm>
            <a:off x="1447800" y="3297806"/>
            <a:ext cx="1695450" cy="661193"/>
          </a:xfrm>
          <a:prstGeom prst="rect">
            <a:avLst/>
          </a:prstGeom>
          <a:gradFill rotWithShape="1">
            <a:gsLst>
              <a:gs pos="0">
                <a:schemeClr val="accent2">
                  <a:alpha val="50000"/>
                </a:schemeClr>
              </a:gs>
              <a:gs pos="100000">
                <a:schemeClr val="accent2">
                  <a:gamma/>
                  <a:tint val="0"/>
                  <a:invGamma/>
                  <a:alpha val="0"/>
                </a:schemeClr>
              </a:gs>
            </a:gsLst>
            <a:lin ang="0" scaled="1"/>
          </a:gradFill>
          <a:ln w="9525" algn="ctr">
            <a:noFill/>
            <a:miter lim="800000"/>
            <a:headEnd/>
            <a:tailEnd/>
          </a:ln>
          <a:effectLst/>
        </p:spPr>
        <p:txBody>
          <a:bodyPr wrap="none" anchor="ctr"/>
          <a:lstStyle/>
          <a:p>
            <a:endParaRPr lang="en-US"/>
          </a:p>
        </p:txBody>
      </p:sp>
      <p:sp>
        <p:nvSpPr>
          <p:cNvPr id="23557" name="Rectangle 5"/>
          <p:cNvSpPr>
            <a:spLocks noChangeArrowheads="1"/>
          </p:cNvSpPr>
          <p:nvPr/>
        </p:nvSpPr>
        <p:spPr bwMode="gray">
          <a:xfrm>
            <a:off x="1447800" y="1885289"/>
            <a:ext cx="1722437" cy="609600"/>
          </a:xfrm>
          <a:prstGeom prst="rect">
            <a:avLst/>
          </a:prstGeom>
          <a:gradFill rotWithShape="1">
            <a:gsLst>
              <a:gs pos="0">
                <a:schemeClr val="accent1">
                  <a:alpha val="50000"/>
                </a:schemeClr>
              </a:gs>
              <a:gs pos="100000">
                <a:schemeClr val="accent1">
                  <a:gamma/>
                  <a:tint val="0"/>
                  <a:invGamma/>
                  <a:alpha val="0"/>
                </a:schemeClr>
              </a:gs>
            </a:gsLst>
            <a:lin ang="0" scaled="1"/>
          </a:gradFill>
          <a:ln w="9525" algn="ctr">
            <a:noFill/>
            <a:miter lim="800000"/>
            <a:headEnd/>
            <a:tailEnd/>
          </a:ln>
          <a:effectLst/>
        </p:spPr>
        <p:txBody>
          <a:bodyPr wrap="none" anchor="ctr"/>
          <a:lstStyle/>
          <a:p>
            <a:endParaRPr lang="en-US"/>
          </a:p>
        </p:txBody>
      </p:sp>
      <p:grpSp>
        <p:nvGrpSpPr>
          <p:cNvPr id="23558" name="Group 6"/>
          <p:cNvGrpSpPr>
            <a:grpSpLocks/>
          </p:cNvGrpSpPr>
          <p:nvPr/>
        </p:nvGrpSpPr>
        <p:grpSpPr bwMode="auto">
          <a:xfrm>
            <a:off x="0" y="1831315"/>
            <a:ext cx="1362075" cy="634206"/>
            <a:chOff x="4320" y="1152"/>
            <a:chExt cx="414" cy="402"/>
          </a:xfrm>
        </p:grpSpPr>
        <p:sp>
          <p:nvSpPr>
            <p:cNvPr id="23559"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0"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endParaRPr lang="en-US"/>
            </a:p>
          </p:txBody>
        </p:sp>
      </p:grpSp>
      <p:grpSp>
        <p:nvGrpSpPr>
          <p:cNvPr id="23561" name="Group 9"/>
          <p:cNvGrpSpPr>
            <a:grpSpLocks/>
          </p:cNvGrpSpPr>
          <p:nvPr/>
        </p:nvGrpSpPr>
        <p:grpSpPr bwMode="auto">
          <a:xfrm>
            <a:off x="0" y="3255665"/>
            <a:ext cx="1362075" cy="651741"/>
            <a:chOff x="4320" y="1152"/>
            <a:chExt cx="414" cy="402"/>
          </a:xfrm>
        </p:grpSpPr>
        <p:sp>
          <p:nvSpPr>
            <p:cNvPr id="23562" name="AutoShape 10"/>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3"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n-US"/>
            </a:p>
          </p:txBody>
        </p:sp>
      </p:grpSp>
      <p:grpSp>
        <p:nvGrpSpPr>
          <p:cNvPr id="23564" name="Group 12"/>
          <p:cNvGrpSpPr>
            <a:grpSpLocks/>
          </p:cNvGrpSpPr>
          <p:nvPr/>
        </p:nvGrpSpPr>
        <p:grpSpPr bwMode="auto">
          <a:xfrm>
            <a:off x="0" y="3992249"/>
            <a:ext cx="1362075" cy="686657"/>
            <a:chOff x="4320" y="1152"/>
            <a:chExt cx="414" cy="402"/>
          </a:xfrm>
        </p:grpSpPr>
        <p:sp>
          <p:nvSpPr>
            <p:cNvPr id="23565" name="AutoShape 13"/>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6" name="Freeform 14"/>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endParaRPr lang="en-US"/>
            </a:p>
          </p:txBody>
        </p:sp>
      </p:grpSp>
      <p:grpSp>
        <p:nvGrpSpPr>
          <p:cNvPr id="23567" name="Group 15"/>
          <p:cNvGrpSpPr>
            <a:grpSpLocks/>
          </p:cNvGrpSpPr>
          <p:nvPr/>
        </p:nvGrpSpPr>
        <p:grpSpPr bwMode="auto">
          <a:xfrm>
            <a:off x="0" y="2543592"/>
            <a:ext cx="1362075" cy="629311"/>
            <a:chOff x="4320" y="1152"/>
            <a:chExt cx="414" cy="402"/>
          </a:xfrm>
        </p:grpSpPr>
        <p:sp>
          <p:nvSpPr>
            <p:cNvPr id="23568" name="AutoShape 16"/>
            <p:cNvSpPr>
              <a:spLocks noChangeArrowheads="1"/>
            </p:cNvSpPr>
            <p:nvPr/>
          </p:nvSpPr>
          <p:spPr bwMode="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9" name="Freeform 17"/>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endParaRPr lang="en-US"/>
            </a:p>
          </p:txBody>
        </p:sp>
      </p:grpSp>
      <p:sp>
        <p:nvSpPr>
          <p:cNvPr id="23570" name="Rectangle 18"/>
          <p:cNvSpPr>
            <a:spLocks noChangeArrowheads="1"/>
          </p:cNvSpPr>
          <p:nvPr/>
        </p:nvSpPr>
        <p:spPr bwMode="auto">
          <a:xfrm>
            <a:off x="1524000" y="2715703"/>
            <a:ext cx="7772400" cy="369332"/>
          </a:xfrm>
          <a:prstGeom prst="rect">
            <a:avLst/>
          </a:prstGeom>
          <a:noFill/>
          <a:ln w="9525">
            <a:noFill/>
            <a:miter lim="800000"/>
            <a:headEnd/>
            <a:tailEnd/>
          </a:ln>
          <a:effectLst/>
        </p:spPr>
        <p:txBody>
          <a:bodyPr wrap="square">
            <a:spAutoFit/>
          </a:bodyPr>
          <a:lstStyle/>
          <a:p>
            <a:pPr algn="l"/>
            <a:r>
              <a:rPr lang="en-US" smtClean="0">
                <a:solidFill>
                  <a:srgbClr val="080808"/>
                </a:solidFill>
              </a:rPr>
              <a:t>Nêu môn học, khối lớp, chương, bài học có thể triển khai thực hiện</a:t>
            </a:r>
            <a:endParaRPr lang="en-US">
              <a:solidFill>
                <a:srgbClr val="080808"/>
              </a:solidFill>
            </a:endParaRPr>
          </a:p>
        </p:txBody>
      </p:sp>
      <p:sp>
        <p:nvSpPr>
          <p:cNvPr id="23571" name="Rectangle 19"/>
          <p:cNvSpPr>
            <a:spLocks noChangeArrowheads="1"/>
          </p:cNvSpPr>
          <p:nvPr/>
        </p:nvSpPr>
        <p:spPr bwMode="auto">
          <a:xfrm>
            <a:off x="1295400" y="4173787"/>
            <a:ext cx="4419600" cy="369332"/>
          </a:xfrm>
          <a:prstGeom prst="rect">
            <a:avLst/>
          </a:prstGeom>
          <a:noFill/>
          <a:ln w="9525">
            <a:noFill/>
            <a:miter lim="800000"/>
            <a:headEnd/>
            <a:tailEnd/>
          </a:ln>
          <a:effectLst/>
        </p:spPr>
        <p:txBody>
          <a:bodyPr wrap="square">
            <a:spAutoFit/>
          </a:bodyPr>
          <a:lstStyle/>
          <a:p>
            <a:pPr algn="r"/>
            <a:r>
              <a:rPr lang="en-US" smtClean="0">
                <a:solidFill>
                  <a:srgbClr val="080808"/>
                </a:solidFill>
              </a:rPr>
              <a:t>Nêu thời lượng thực hiện đề tài, chủ đề</a:t>
            </a:r>
            <a:endParaRPr lang="en-US">
              <a:solidFill>
                <a:srgbClr val="080808"/>
              </a:solidFill>
            </a:endParaRPr>
          </a:p>
        </p:txBody>
      </p:sp>
      <p:sp>
        <p:nvSpPr>
          <p:cNvPr id="23572" name="Rectangle 20"/>
          <p:cNvSpPr>
            <a:spLocks noChangeArrowheads="1"/>
          </p:cNvSpPr>
          <p:nvPr/>
        </p:nvSpPr>
        <p:spPr bwMode="auto">
          <a:xfrm>
            <a:off x="1493837" y="2007527"/>
            <a:ext cx="2819400" cy="369332"/>
          </a:xfrm>
          <a:prstGeom prst="rect">
            <a:avLst/>
          </a:prstGeom>
          <a:noFill/>
          <a:ln w="9525">
            <a:noFill/>
            <a:miter lim="800000"/>
            <a:headEnd/>
            <a:tailEnd/>
          </a:ln>
          <a:effectLst/>
        </p:spPr>
        <p:txBody>
          <a:bodyPr>
            <a:spAutoFit/>
          </a:bodyPr>
          <a:lstStyle/>
          <a:p>
            <a:pPr algn="l"/>
            <a:r>
              <a:rPr lang="en-US" smtClean="0">
                <a:solidFill>
                  <a:srgbClr val="080808"/>
                </a:solidFill>
              </a:rPr>
              <a:t>Tóm lược nội dung</a:t>
            </a:r>
            <a:endParaRPr lang="en-US">
              <a:solidFill>
                <a:srgbClr val="080808"/>
              </a:solidFill>
            </a:endParaRPr>
          </a:p>
        </p:txBody>
      </p:sp>
      <p:sp>
        <p:nvSpPr>
          <p:cNvPr id="23573" name="Rectangle 21"/>
          <p:cNvSpPr>
            <a:spLocks noChangeArrowheads="1"/>
          </p:cNvSpPr>
          <p:nvPr/>
        </p:nvSpPr>
        <p:spPr bwMode="auto">
          <a:xfrm>
            <a:off x="1524000" y="3297806"/>
            <a:ext cx="7010400" cy="646331"/>
          </a:xfrm>
          <a:prstGeom prst="rect">
            <a:avLst/>
          </a:prstGeom>
          <a:noFill/>
          <a:ln w="9525">
            <a:noFill/>
            <a:miter lim="800000"/>
            <a:headEnd/>
            <a:tailEnd/>
          </a:ln>
          <a:effectLst/>
        </p:spPr>
        <p:txBody>
          <a:bodyPr wrap="square">
            <a:spAutoFit/>
          </a:bodyPr>
          <a:lstStyle/>
          <a:p>
            <a:pPr algn="l"/>
            <a:r>
              <a:rPr lang="en-US" smtClean="0">
                <a:solidFill>
                  <a:srgbClr val="080808"/>
                </a:solidFill>
              </a:rPr>
              <a:t>Nêu mức độ của đề tài (bài học hay dự án, hẹp hay rộng,           đơn giản hay phức tạp…)</a:t>
            </a:r>
            <a:endParaRPr lang="en-US">
              <a:solidFill>
                <a:srgbClr val="080808"/>
              </a:solidFill>
            </a:endParaRPr>
          </a:p>
        </p:txBody>
      </p:sp>
      <p:sp>
        <p:nvSpPr>
          <p:cNvPr id="23574" name="Rectangle 22"/>
          <p:cNvSpPr>
            <a:spLocks noChangeArrowheads="1"/>
          </p:cNvSpPr>
          <p:nvPr/>
        </p:nvSpPr>
        <p:spPr bwMode="white">
          <a:xfrm>
            <a:off x="525294" y="1981200"/>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1</a:t>
            </a:r>
            <a:endParaRPr lang="en-US" b="1">
              <a:solidFill>
                <a:srgbClr val="FEFEFE"/>
              </a:solidFill>
              <a:effectLst>
                <a:outerShdw blurRad="38100" dist="38100" dir="2700000" algn="tl">
                  <a:srgbClr val="C0C0C0"/>
                </a:outerShdw>
              </a:effectLst>
            </a:endParaRPr>
          </a:p>
        </p:txBody>
      </p:sp>
      <p:sp>
        <p:nvSpPr>
          <p:cNvPr id="23575" name="Rectangle 23"/>
          <p:cNvSpPr>
            <a:spLocks noChangeArrowheads="1"/>
          </p:cNvSpPr>
          <p:nvPr/>
        </p:nvSpPr>
        <p:spPr bwMode="white">
          <a:xfrm>
            <a:off x="525294" y="4145506"/>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4</a:t>
            </a:r>
            <a:endParaRPr lang="en-US" b="1">
              <a:solidFill>
                <a:srgbClr val="FEFEFE"/>
              </a:solidFill>
              <a:effectLst>
                <a:outerShdw blurRad="38100" dist="38100" dir="2700000" algn="tl">
                  <a:srgbClr val="C0C0C0"/>
                </a:outerShdw>
              </a:effectLst>
            </a:endParaRPr>
          </a:p>
        </p:txBody>
      </p:sp>
      <p:sp>
        <p:nvSpPr>
          <p:cNvPr id="23576" name="Rectangle 24"/>
          <p:cNvSpPr>
            <a:spLocks noChangeArrowheads="1"/>
          </p:cNvSpPr>
          <p:nvPr/>
        </p:nvSpPr>
        <p:spPr bwMode="white">
          <a:xfrm>
            <a:off x="525294" y="3392860"/>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3</a:t>
            </a:r>
            <a:endParaRPr lang="en-US" b="1">
              <a:solidFill>
                <a:srgbClr val="FEFEFE"/>
              </a:solidFill>
              <a:effectLst>
                <a:outerShdw blurRad="38100" dist="38100" dir="2700000" algn="tl">
                  <a:srgbClr val="C0C0C0"/>
                </a:outerShdw>
              </a:effectLst>
            </a:endParaRPr>
          </a:p>
        </p:txBody>
      </p:sp>
      <p:sp>
        <p:nvSpPr>
          <p:cNvPr id="23577" name="Rectangle 25"/>
          <p:cNvSpPr>
            <a:spLocks noChangeArrowheads="1"/>
          </p:cNvSpPr>
          <p:nvPr/>
        </p:nvSpPr>
        <p:spPr bwMode="white">
          <a:xfrm>
            <a:off x="525294" y="2658357"/>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2</a:t>
            </a:r>
            <a:endParaRPr lang="en-US" b="1">
              <a:solidFill>
                <a:srgbClr val="FEFEFE"/>
              </a:solidFill>
              <a:effectLst>
                <a:outerShdw blurRad="38100" dist="38100" dir="2700000" algn="tl">
                  <a:srgbClr val="C0C0C0"/>
                </a:outerShdw>
              </a:effectLst>
            </a:endParaRPr>
          </a:p>
        </p:txBody>
      </p:sp>
      <p:sp>
        <p:nvSpPr>
          <p:cNvPr id="23579" name="Rectangle 27"/>
          <p:cNvSpPr>
            <a:spLocks noGrp="1" noChangeArrowheads="1"/>
          </p:cNvSpPr>
          <p:nvPr>
            <p:ph type="title"/>
          </p:nvPr>
        </p:nvSpPr>
        <p:spPr/>
        <p:txBody>
          <a:bodyPr/>
          <a:lstStyle/>
          <a:p>
            <a:r>
              <a:rPr lang="en-US" sz="3600"/>
              <a:t>III. BIỆN PHÁP TRIỂN KHAI</a:t>
            </a:r>
          </a:p>
        </p:txBody>
      </p:sp>
      <p:sp>
        <p:nvSpPr>
          <p:cNvPr id="28" name="Rectangle 27"/>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a:solidFill>
                  <a:srgbClr val="000000"/>
                </a:solidFill>
                <a:cs typeface="Arial" charset="0"/>
              </a:rPr>
              <a:t>4</a:t>
            </a:r>
            <a:r>
              <a:rPr lang="en-US" sz="2000" b="1" dirty="0" smtClean="0">
                <a:solidFill>
                  <a:srgbClr val="000000"/>
                </a:solidFill>
                <a:cs typeface="Arial" charset="0"/>
              </a:rPr>
              <a:t>. </a:t>
            </a:r>
            <a:r>
              <a:rPr lang="en-US" sz="2000" b="1" dirty="0" err="1" smtClean="0">
                <a:solidFill>
                  <a:srgbClr val="000000"/>
                </a:solidFill>
                <a:cs typeface="Arial" charset="0"/>
              </a:rPr>
              <a:t>Cấu</a:t>
            </a:r>
            <a:r>
              <a:rPr lang="en-US" sz="2000" b="1" dirty="0" smtClean="0">
                <a:solidFill>
                  <a:srgbClr val="000000"/>
                </a:solidFill>
                <a:cs typeface="Arial" charset="0"/>
              </a:rPr>
              <a:t> </a:t>
            </a:r>
            <a:r>
              <a:rPr lang="en-US" sz="2000" b="1" dirty="0" err="1" smtClean="0">
                <a:solidFill>
                  <a:srgbClr val="000000"/>
                </a:solidFill>
                <a:cs typeface="Arial" charset="0"/>
              </a:rPr>
              <a:t>trúc</a:t>
            </a:r>
            <a:r>
              <a:rPr lang="en-US" sz="2000" b="1" dirty="0" smtClean="0">
                <a:solidFill>
                  <a:srgbClr val="000000"/>
                </a:solidFill>
                <a:cs typeface="Arial" charset="0"/>
              </a:rPr>
              <a:t> </a:t>
            </a:r>
            <a:r>
              <a:rPr lang="en-US" sz="2000" b="1" dirty="0" err="1" smtClean="0">
                <a:solidFill>
                  <a:srgbClr val="000000"/>
                </a:solidFill>
                <a:cs typeface="Arial" charset="0"/>
              </a:rPr>
              <a:t>của</a:t>
            </a:r>
            <a:r>
              <a:rPr lang="en-US" sz="2000" b="1" dirty="0" smtClean="0">
                <a:solidFill>
                  <a:srgbClr val="000000"/>
                </a:solidFill>
                <a:cs typeface="Arial" charset="0"/>
              </a:rPr>
              <a:t> </a:t>
            </a:r>
            <a:r>
              <a:rPr lang="en-US" sz="2000" b="1" dirty="0" err="1" smtClean="0">
                <a:solidFill>
                  <a:srgbClr val="000000"/>
                </a:solidFill>
                <a:cs typeface="Arial" charset="0"/>
              </a:rPr>
              <a:t>một</a:t>
            </a:r>
            <a:r>
              <a:rPr lang="en-US" sz="2000" b="1" dirty="0" smtClean="0">
                <a:solidFill>
                  <a:srgbClr val="000000"/>
                </a:solidFill>
                <a:cs typeface="Arial" charset="0"/>
              </a:rPr>
              <a:t> </a:t>
            </a:r>
            <a:r>
              <a:rPr lang="en-US" sz="2000" b="1" dirty="0" err="1" smtClean="0">
                <a:solidFill>
                  <a:srgbClr val="000000"/>
                </a:solidFill>
                <a:cs typeface="Arial" charset="0"/>
              </a:rPr>
              <a:t>chủ</a:t>
            </a:r>
            <a:r>
              <a:rPr lang="en-US" sz="2000" b="1" dirty="0" smtClean="0">
                <a:solidFill>
                  <a:srgbClr val="000000"/>
                </a:solidFill>
                <a:cs typeface="Arial" charset="0"/>
              </a:rPr>
              <a:t> </a:t>
            </a:r>
            <a:r>
              <a:rPr lang="en-US" sz="2000" b="1" dirty="0" err="1" smtClean="0">
                <a:solidFill>
                  <a:srgbClr val="000000"/>
                </a:solidFill>
                <a:cs typeface="Arial" charset="0"/>
              </a:rPr>
              <a:t>đề</a:t>
            </a:r>
            <a:r>
              <a:rPr lang="en-US" sz="2000" b="1" dirty="0" smtClean="0">
                <a:solidFill>
                  <a:srgbClr val="000000"/>
                </a:solidFill>
                <a:cs typeface="Arial" charset="0"/>
              </a:rPr>
              <a:t>, </a:t>
            </a:r>
            <a:r>
              <a:rPr lang="en-US" sz="2000" b="1" dirty="0" err="1" smtClean="0">
                <a:solidFill>
                  <a:srgbClr val="000000"/>
                </a:solidFill>
                <a:cs typeface="Arial" charset="0"/>
              </a:rPr>
              <a:t>bài</a:t>
            </a:r>
            <a:r>
              <a:rPr lang="en-US" sz="2000" b="1" dirty="0" smtClean="0">
                <a:solidFill>
                  <a:srgbClr val="000000"/>
                </a:solidFill>
                <a:cs typeface="Arial" charset="0"/>
              </a:rPr>
              <a:t> </a:t>
            </a:r>
            <a:r>
              <a:rPr lang="en-US" sz="2000" b="1" dirty="0" err="1" smtClean="0">
                <a:solidFill>
                  <a:srgbClr val="000000"/>
                </a:solidFill>
                <a:cs typeface="Arial" charset="0"/>
              </a:rPr>
              <a:t>học</a:t>
            </a:r>
            <a:r>
              <a:rPr lang="en-US" sz="2000" b="1" dirty="0" smtClean="0">
                <a:solidFill>
                  <a:srgbClr val="000000"/>
                </a:solidFill>
                <a:cs typeface="Arial" charset="0"/>
              </a:rPr>
              <a:t> </a:t>
            </a:r>
            <a:r>
              <a:rPr lang="en-US" sz="2000" b="1" dirty="0" err="1" smtClean="0">
                <a:solidFill>
                  <a:srgbClr val="000000"/>
                </a:solidFill>
                <a:cs typeface="Arial" charset="0"/>
              </a:rPr>
              <a:t>trong</a:t>
            </a:r>
            <a:r>
              <a:rPr lang="en-US" sz="2000" b="1" dirty="0" smtClean="0">
                <a:solidFill>
                  <a:srgbClr val="000000"/>
                </a:solidFill>
                <a:cs typeface="Arial" charset="0"/>
              </a:rPr>
              <a:t> GD STEM</a:t>
            </a:r>
            <a:endParaRPr lang="en-US" sz="2000" b="1" dirty="0">
              <a:solidFill>
                <a:srgbClr val="000000"/>
              </a:solidFill>
              <a:cs typeface="Arial" charset="0"/>
            </a:endParaRPr>
          </a:p>
        </p:txBody>
      </p:sp>
      <p:sp>
        <p:nvSpPr>
          <p:cNvPr id="30" name="Text Box 9"/>
          <p:cNvSpPr txBox="1">
            <a:spLocks noChangeArrowheads="1"/>
          </p:cNvSpPr>
          <p:nvPr/>
        </p:nvSpPr>
        <p:spPr bwMode="gray">
          <a:xfrm>
            <a:off x="685800" y="150489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smtClean="0">
                <a:solidFill>
                  <a:srgbClr val="000000"/>
                </a:solidFill>
                <a:cs typeface="Arial" charset="0"/>
              </a:rPr>
              <a:t>    4.1. </a:t>
            </a:r>
            <a:r>
              <a:rPr lang="en-US" sz="2000" b="1" dirty="0" err="1" smtClean="0">
                <a:solidFill>
                  <a:srgbClr val="000000"/>
                </a:solidFill>
                <a:cs typeface="Arial" charset="0"/>
              </a:rPr>
              <a:t>Nêu</a:t>
            </a:r>
            <a:r>
              <a:rPr lang="en-US" sz="2000" b="1" dirty="0" smtClean="0">
                <a:solidFill>
                  <a:srgbClr val="000000"/>
                </a:solidFill>
                <a:cs typeface="Arial" charset="0"/>
              </a:rPr>
              <a:t> </a:t>
            </a:r>
            <a:r>
              <a:rPr lang="en-US" sz="2000" b="1" dirty="0" err="1" smtClean="0">
                <a:solidFill>
                  <a:srgbClr val="000000"/>
                </a:solidFill>
                <a:cs typeface="Arial" charset="0"/>
              </a:rPr>
              <a:t>một</a:t>
            </a:r>
            <a:r>
              <a:rPr lang="en-US" sz="2000" b="1" dirty="0" smtClean="0">
                <a:solidFill>
                  <a:srgbClr val="000000"/>
                </a:solidFill>
                <a:cs typeface="Arial" charset="0"/>
              </a:rPr>
              <a:t> </a:t>
            </a:r>
            <a:r>
              <a:rPr lang="en-US" sz="2000" b="1" dirty="0" err="1" smtClean="0">
                <a:solidFill>
                  <a:srgbClr val="000000"/>
                </a:solidFill>
                <a:cs typeface="Arial" charset="0"/>
              </a:rPr>
              <a:t>số</a:t>
            </a:r>
            <a:r>
              <a:rPr lang="en-US" sz="2000" b="1" dirty="0" smtClean="0">
                <a:solidFill>
                  <a:srgbClr val="000000"/>
                </a:solidFill>
                <a:cs typeface="Arial" charset="0"/>
              </a:rPr>
              <a:t> </a:t>
            </a:r>
            <a:r>
              <a:rPr lang="en-US" sz="2000" b="1" dirty="0" err="1" smtClean="0">
                <a:solidFill>
                  <a:srgbClr val="000000"/>
                </a:solidFill>
                <a:cs typeface="Arial" charset="0"/>
              </a:rPr>
              <a:t>vấn</a:t>
            </a:r>
            <a:r>
              <a:rPr lang="en-US" sz="2000" b="1" dirty="0" smtClean="0">
                <a:solidFill>
                  <a:srgbClr val="000000"/>
                </a:solidFill>
                <a:cs typeface="Arial" charset="0"/>
              </a:rPr>
              <a:t> </a:t>
            </a:r>
            <a:r>
              <a:rPr lang="en-US" sz="2000" b="1" dirty="0" err="1" smtClean="0">
                <a:solidFill>
                  <a:srgbClr val="000000"/>
                </a:solidFill>
                <a:cs typeface="Arial" charset="0"/>
              </a:rPr>
              <a:t>đề</a:t>
            </a:r>
            <a:r>
              <a:rPr lang="en-US" sz="2000" b="1" dirty="0" smtClean="0">
                <a:solidFill>
                  <a:srgbClr val="000000"/>
                </a:solidFill>
                <a:cs typeface="Arial" charset="0"/>
              </a:rPr>
              <a:t> </a:t>
            </a:r>
            <a:r>
              <a:rPr lang="en-US" sz="2000" b="1" dirty="0" err="1" smtClean="0">
                <a:solidFill>
                  <a:srgbClr val="000000"/>
                </a:solidFill>
                <a:cs typeface="Arial" charset="0"/>
              </a:rPr>
              <a:t>tổng</a:t>
            </a:r>
            <a:r>
              <a:rPr lang="en-US" sz="2000" b="1" dirty="0" smtClean="0">
                <a:solidFill>
                  <a:srgbClr val="000000"/>
                </a:solidFill>
                <a:cs typeface="Arial" charset="0"/>
              </a:rPr>
              <a:t> </a:t>
            </a:r>
            <a:r>
              <a:rPr lang="en-US" sz="2000" b="1" dirty="0" err="1" smtClean="0">
                <a:solidFill>
                  <a:srgbClr val="000000"/>
                </a:solidFill>
                <a:cs typeface="Arial" charset="0"/>
              </a:rPr>
              <a:t>quan</a:t>
            </a:r>
            <a:r>
              <a:rPr lang="en-US" sz="2000" b="1" dirty="0" smtClean="0">
                <a:solidFill>
                  <a:srgbClr val="000000"/>
                </a:solidFill>
                <a:cs typeface="Arial" charset="0"/>
              </a:rPr>
              <a:t> </a:t>
            </a:r>
            <a:r>
              <a:rPr lang="en-US" sz="2000" b="1" dirty="0" err="1" smtClean="0">
                <a:solidFill>
                  <a:srgbClr val="000000"/>
                </a:solidFill>
                <a:cs typeface="Arial" charset="0"/>
              </a:rPr>
              <a:t>về</a:t>
            </a:r>
            <a:r>
              <a:rPr lang="en-US" sz="2000" b="1" dirty="0" smtClean="0">
                <a:solidFill>
                  <a:srgbClr val="000000"/>
                </a:solidFill>
                <a:cs typeface="Arial" charset="0"/>
              </a:rPr>
              <a:t> </a:t>
            </a:r>
            <a:r>
              <a:rPr lang="en-US" sz="2000" b="1" dirty="0" err="1" smtClean="0">
                <a:solidFill>
                  <a:srgbClr val="000000"/>
                </a:solidFill>
                <a:cs typeface="Arial" charset="0"/>
              </a:rPr>
              <a:t>đề</a:t>
            </a:r>
            <a:r>
              <a:rPr lang="en-US" sz="2000" b="1" dirty="0" smtClean="0">
                <a:solidFill>
                  <a:srgbClr val="000000"/>
                </a:solidFill>
                <a:cs typeface="Arial" charset="0"/>
              </a:rPr>
              <a:t> </a:t>
            </a:r>
            <a:r>
              <a:rPr lang="en-US" sz="2000" b="1" dirty="0" err="1" smtClean="0">
                <a:solidFill>
                  <a:srgbClr val="000000"/>
                </a:solidFill>
                <a:cs typeface="Arial" charset="0"/>
              </a:rPr>
              <a:t>tài</a:t>
            </a:r>
            <a:r>
              <a:rPr lang="en-US" sz="2000" b="1" dirty="0" smtClean="0">
                <a:solidFill>
                  <a:srgbClr val="000000"/>
                </a:solidFill>
                <a:cs typeface="Arial" charset="0"/>
              </a:rPr>
              <a:t>, </a:t>
            </a:r>
            <a:r>
              <a:rPr lang="en-US" sz="2000" b="1" dirty="0" err="1" smtClean="0">
                <a:solidFill>
                  <a:srgbClr val="000000"/>
                </a:solidFill>
                <a:cs typeface="Arial" charset="0"/>
              </a:rPr>
              <a:t>chủ</a:t>
            </a:r>
            <a:r>
              <a:rPr lang="en-US" sz="2000" b="1" dirty="0" smtClean="0">
                <a:solidFill>
                  <a:srgbClr val="000000"/>
                </a:solidFill>
                <a:cs typeface="Arial" charset="0"/>
              </a:rPr>
              <a:t> </a:t>
            </a:r>
            <a:r>
              <a:rPr lang="en-US" sz="2000" b="1" dirty="0" err="1" smtClean="0">
                <a:solidFill>
                  <a:srgbClr val="000000"/>
                </a:solidFill>
                <a:cs typeface="Arial" charset="0"/>
              </a:rPr>
              <a:t>đề</a:t>
            </a:r>
            <a:endParaRPr lang="en-US" sz="2000" b="1" dirty="0">
              <a:solidFill>
                <a:srgbClr val="000000"/>
              </a:solidFill>
              <a:cs typeface="Arial" charset="0"/>
            </a:endParaRPr>
          </a:p>
        </p:txBody>
      </p:sp>
      <p:sp>
        <p:nvSpPr>
          <p:cNvPr id="31" name="Rectangle 4"/>
          <p:cNvSpPr>
            <a:spLocks noChangeArrowheads="1"/>
          </p:cNvSpPr>
          <p:nvPr/>
        </p:nvSpPr>
        <p:spPr bwMode="gray">
          <a:xfrm>
            <a:off x="1447800" y="4797174"/>
            <a:ext cx="1695450" cy="661193"/>
          </a:xfrm>
          <a:prstGeom prst="rect">
            <a:avLst/>
          </a:prstGeom>
          <a:gradFill flip="none" rotWithShape="1">
            <a:gsLst>
              <a:gs pos="0">
                <a:srgbClr val="CC00CC"/>
              </a:gs>
              <a:gs pos="100000">
                <a:schemeClr val="accent2">
                  <a:gamma/>
                  <a:tint val="0"/>
                  <a:invGamma/>
                  <a:alpha val="0"/>
                </a:schemeClr>
              </a:gs>
            </a:gsLst>
            <a:lin ang="0" scaled="1"/>
            <a:tileRect/>
          </a:gradFill>
          <a:ln w="9525" algn="ctr">
            <a:noFill/>
            <a:miter lim="800000"/>
            <a:headEnd/>
            <a:tailEnd/>
          </a:ln>
          <a:effectLst/>
        </p:spPr>
        <p:txBody>
          <a:bodyPr wrap="none" anchor="ctr"/>
          <a:lstStyle/>
          <a:p>
            <a:endParaRPr lang="en-US"/>
          </a:p>
        </p:txBody>
      </p:sp>
      <p:grpSp>
        <p:nvGrpSpPr>
          <p:cNvPr id="32" name="Group 9"/>
          <p:cNvGrpSpPr>
            <a:grpSpLocks/>
          </p:cNvGrpSpPr>
          <p:nvPr/>
        </p:nvGrpSpPr>
        <p:grpSpPr bwMode="auto">
          <a:xfrm>
            <a:off x="0" y="4755033"/>
            <a:ext cx="1362075" cy="651741"/>
            <a:chOff x="4320" y="1152"/>
            <a:chExt cx="414" cy="402"/>
          </a:xfrm>
          <a:solidFill>
            <a:srgbClr val="CC00CC"/>
          </a:solidFill>
        </p:grpSpPr>
        <p:sp>
          <p:nvSpPr>
            <p:cNvPr id="33" name="AutoShape 10"/>
            <p:cNvSpPr>
              <a:spLocks noChangeArrowheads="1"/>
            </p:cNvSpPr>
            <p:nvPr/>
          </p:nvSpPr>
          <p:spPr bwMode="gray">
            <a:xfrm>
              <a:off x="4320" y="1152"/>
              <a:ext cx="414" cy="402"/>
            </a:xfrm>
            <a:prstGeom prst="roundRect">
              <a:avLst>
                <a:gd name="adj" fmla="val 11921"/>
              </a:avLst>
            </a:prstGeom>
            <a:grp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34"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endParaRPr lang="en-US"/>
            </a:p>
          </p:txBody>
        </p:sp>
      </p:grpSp>
      <p:sp>
        <p:nvSpPr>
          <p:cNvPr id="35" name="Rectangle 21"/>
          <p:cNvSpPr>
            <a:spLocks noChangeArrowheads="1"/>
          </p:cNvSpPr>
          <p:nvPr/>
        </p:nvSpPr>
        <p:spPr bwMode="auto">
          <a:xfrm>
            <a:off x="1524000" y="4964668"/>
            <a:ext cx="7010400" cy="369332"/>
          </a:xfrm>
          <a:prstGeom prst="rect">
            <a:avLst/>
          </a:prstGeom>
          <a:noFill/>
          <a:ln w="9525">
            <a:noFill/>
            <a:miter lim="800000"/>
            <a:headEnd/>
            <a:tailEnd/>
          </a:ln>
          <a:effectLst/>
        </p:spPr>
        <p:txBody>
          <a:bodyPr wrap="square">
            <a:spAutoFit/>
          </a:bodyPr>
          <a:lstStyle/>
          <a:p>
            <a:pPr algn="l"/>
            <a:r>
              <a:rPr lang="en-US" smtClean="0">
                <a:solidFill>
                  <a:srgbClr val="080808"/>
                </a:solidFill>
              </a:rPr>
              <a:t>Không gian thực hiện: chính khoá hay ngoại khoá</a:t>
            </a:r>
            <a:endParaRPr lang="en-US">
              <a:solidFill>
                <a:srgbClr val="080808"/>
              </a:solidFill>
            </a:endParaRPr>
          </a:p>
        </p:txBody>
      </p:sp>
      <p:sp>
        <p:nvSpPr>
          <p:cNvPr id="36" name="Rectangle 24"/>
          <p:cNvSpPr>
            <a:spLocks noChangeArrowheads="1"/>
          </p:cNvSpPr>
          <p:nvPr/>
        </p:nvSpPr>
        <p:spPr bwMode="white">
          <a:xfrm>
            <a:off x="525294" y="4892228"/>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5</a:t>
            </a:r>
            <a:endParaRPr lang="en-US" b="1">
              <a:solidFill>
                <a:srgbClr val="FEFEFE"/>
              </a:solidFill>
              <a:effectLst>
                <a:outerShdw blurRad="38100" dist="38100" dir="2700000" algn="tl">
                  <a:srgbClr val="C0C0C0"/>
                </a:outerShdw>
              </a:effectLst>
            </a:endParaRPr>
          </a:p>
        </p:txBody>
      </p:sp>
      <p:sp>
        <p:nvSpPr>
          <p:cNvPr id="37" name="Rectangle 4"/>
          <p:cNvSpPr>
            <a:spLocks noChangeArrowheads="1"/>
          </p:cNvSpPr>
          <p:nvPr/>
        </p:nvSpPr>
        <p:spPr bwMode="gray">
          <a:xfrm>
            <a:off x="1447800" y="5532213"/>
            <a:ext cx="7086600" cy="661193"/>
          </a:xfrm>
          <a:prstGeom prst="rect">
            <a:avLst/>
          </a:prstGeom>
          <a:gradFill flip="none" rotWithShape="1">
            <a:gsLst>
              <a:gs pos="0">
                <a:srgbClr val="FF9900"/>
              </a:gs>
              <a:gs pos="100000">
                <a:schemeClr val="accent2">
                  <a:gamma/>
                  <a:tint val="0"/>
                  <a:invGamma/>
                  <a:alpha val="0"/>
                </a:schemeClr>
              </a:gs>
            </a:gsLst>
            <a:lin ang="10800000" scaled="1"/>
            <a:tileRect/>
          </a:gradFill>
          <a:ln w="9525" algn="ctr">
            <a:noFill/>
            <a:miter lim="800000"/>
            <a:headEnd/>
            <a:tailEnd/>
          </a:ln>
          <a:effectLst/>
        </p:spPr>
        <p:txBody>
          <a:bodyPr wrap="none" anchor="ctr"/>
          <a:lstStyle/>
          <a:p>
            <a:endParaRPr lang="en-US"/>
          </a:p>
        </p:txBody>
      </p:sp>
      <p:grpSp>
        <p:nvGrpSpPr>
          <p:cNvPr id="38" name="Group 9"/>
          <p:cNvGrpSpPr>
            <a:grpSpLocks/>
          </p:cNvGrpSpPr>
          <p:nvPr/>
        </p:nvGrpSpPr>
        <p:grpSpPr bwMode="auto">
          <a:xfrm>
            <a:off x="0" y="5490072"/>
            <a:ext cx="1362075" cy="651741"/>
            <a:chOff x="4320" y="1152"/>
            <a:chExt cx="414" cy="402"/>
          </a:xfrm>
          <a:solidFill>
            <a:srgbClr val="FF9900"/>
          </a:solidFill>
        </p:grpSpPr>
        <p:sp>
          <p:nvSpPr>
            <p:cNvPr id="39" name="AutoShape 10"/>
            <p:cNvSpPr>
              <a:spLocks noChangeArrowheads="1"/>
            </p:cNvSpPr>
            <p:nvPr/>
          </p:nvSpPr>
          <p:spPr bwMode="gray">
            <a:xfrm>
              <a:off x="4320" y="1152"/>
              <a:ext cx="414" cy="402"/>
            </a:xfrm>
            <a:prstGeom prst="roundRect">
              <a:avLst>
                <a:gd name="adj" fmla="val 11921"/>
              </a:avLst>
            </a:prstGeom>
            <a:grp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40"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endParaRPr lang="en-US"/>
            </a:p>
          </p:txBody>
        </p:sp>
      </p:grpSp>
      <p:sp>
        <p:nvSpPr>
          <p:cNvPr id="41" name="Rectangle 21"/>
          <p:cNvSpPr>
            <a:spLocks noChangeArrowheads="1"/>
          </p:cNvSpPr>
          <p:nvPr/>
        </p:nvSpPr>
        <p:spPr bwMode="auto">
          <a:xfrm>
            <a:off x="1524000" y="5650468"/>
            <a:ext cx="7010400" cy="369332"/>
          </a:xfrm>
          <a:prstGeom prst="rect">
            <a:avLst/>
          </a:prstGeom>
          <a:noFill/>
          <a:ln w="9525">
            <a:noFill/>
            <a:miter lim="800000"/>
            <a:headEnd/>
            <a:tailEnd/>
          </a:ln>
          <a:effectLst/>
        </p:spPr>
        <p:txBody>
          <a:bodyPr wrap="square">
            <a:spAutoFit/>
          </a:bodyPr>
          <a:lstStyle/>
          <a:p>
            <a:pPr algn="l"/>
            <a:r>
              <a:rPr lang="en-US" smtClean="0">
                <a:solidFill>
                  <a:srgbClr val="080808"/>
                </a:solidFill>
              </a:rPr>
              <a:t>Mục tiêu cần đạt được sau khi thực hiện đề tài, chủ đề</a:t>
            </a:r>
            <a:endParaRPr lang="en-US">
              <a:solidFill>
                <a:srgbClr val="080808"/>
              </a:solidFill>
            </a:endParaRPr>
          </a:p>
        </p:txBody>
      </p:sp>
      <p:sp>
        <p:nvSpPr>
          <p:cNvPr id="42" name="Rectangle 24"/>
          <p:cNvSpPr>
            <a:spLocks noChangeArrowheads="1"/>
          </p:cNvSpPr>
          <p:nvPr/>
        </p:nvSpPr>
        <p:spPr bwMode="white">
          <a:xfrm>
            <a:off x="525294" y="5627267"/>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6</a:t>
            </a:r>
            <a:endParaRPr lang="en-US" b="1">
              <a:solidFill>
                <a:srgbClr val="FEFEFE"/>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gray">
          <a:xfrm>
            <a:off x="1447800" y="2955197"/>
            <a:ext cx="7086600" cy="561975"/>
          </a:xfrm>
          <a:prstGeom prst="rect">
            <a:avLst/>
          </a:prstGeom>
          <a:gradFill rotWithShape="1">
            <a:gsLst>
              <a:gs pos="0">
                <a:schemeClr val="folHlink">
                  <a:gamma/>
                  <a:tint val="0"/>
                  <a:invGamma/>
                  <a:alpha val="0"/>
                </a:schemeClr>
              </a:gs>
              <a:gs pos="100000">
                <a:schemeClr val="folHlink">
                  <a:alpha val="50000"/>
                </a:schemeClr>
              </a:gs>
            </a:gsLst>
            <a:lin ang="0" scaled="1"/>
          </a:gradFill>
          <a:ln w="9525" algn="ctr">
            <a:noFill/>
            <a:miter lim="800000"/>
            <a:headEnd/>
            <a:tailEnd/>
          </a:ln>
          <a:effectLst/>
        </p:spPr>
        <p:txBody>
          <a:bodyPr wrap="none" anchor="ctr"/>
          <a:lstStyle/>
          <a:p>
            <a:endParaRPr lang="en-US"/>
          </a:p>
        </p:txBody>
      </p:sp>
      <p:sp>
        <p:nvSpPr>
          <p:cNvPr id="23556" name="Rectangle 4"/>
          <p:cNvSpPr>
            <a:spLocks noChangeArrowheads="1"/>
          </p:cNvSpPr>
          <p:nvPr/>
        </p:nvSpPr>
        <p:spPr bwMode="gray">
          <a:xfrm>
            <a:off x="1447800" y="3834607"/>
            <a:ext cx="1695450" cy="661193"/>
          </a:xfrm>
          <a:prstGeom prst="rect">
            <a:avLst/>
          </a:prstGeom>
          <a:gradFill rotWithShape="1">
            <a:gsLst>
              <a:gs pos="0">
                <a:schemeClr val="accent2">
                  <a:alpha val="50000"/>
                </a:schemeClr>
              </a:gs>
              <a:gs pos="100000">
                <a:schemeClr val="accent2">
                  <a:gamma/>
                  <a:tint val="0"/>
                  <a:invGamma/>
                  <a:alpha val="0"/>
                </a:schemeClr>
              </a:gs>
            </a:gsLst>
            <a:lin ang="0" scaled="1"/>
          </a:gradFill>
          <a:ln w="9525" algn="ctr">
            <a:noFill/>
            <a:miter lim="800000"/>
            <a:headEnd/>
            <a:tailEnd/>
          </a:ln>
          <a:effectLst/>
        </p:spPr>
        <p:txBody>
          <a:bodyPr wrap="none" anchor="ctr"/>
          <a:lstStyle/>
          <a:p>
            <a:endParaRPr lang="en-US"/>
          </a:p>
        </p:txBody>
      </p:sp>
      <p:sp>
        <p:nvSpPr>
          <p:cNvPr id="23557" name="Rectangle 5"/>
          <p:cNvSpPr>
            <a:spLocks noChangeArrowheads="1"/>
          </p:cNvSpPr>
          <p:nvPr/>
        </p:nvSpPr>
        <p:spPr bwMode="gray">
          <a:xfrm>
            <a:off x="1447800" y="2057400"/>
            <a:ext cx="1722437" cy="609600"/>
          </a:xfrm>
          <a:prstGeom prst="rect">
            <a:avLst/>
          </a:prstGeom>
          <a:gradFill rotWithShape="1">
            <a:gsLst>
              <a:gs pos="0">
                <a:schemeClr val="accent1">
                  <a:alpha val="50000"/>
                </a:schemeClr>
              </a:gs>
              <a:gs pos="100000">
                <a:schemeClr val="accent1">
                  <a:gamma/>
                  <a:tint val="0"/>
                  <a:invGamma/>
                  <a:alpha val="0"/>
                </a:schemeClr>
              </a:gs>
            </a:gsLst>
            <a:lin ang="0" scaled="1"/>
          </a:gradFill>
          <a:ln w="9525" algn="ctr">
            <a:noFill/>
            <a:miter lim="800000"/>
            <a:headEnd/>
            <a:tailEnd/>
          </a:ln>
          <a:effectLst/>
        </p:spPr>
        <p:txBody>
          <a:bodyPr wrap="none" anchor="ctr"/>
          <a:lstStyle/>
          <a:p>
            <a:endParaRPr lang="en-US"/>
          </a:p>
        </p:txBody>
      </p:sp>
      <p:grpSp>
        <p:nvGrpSpPr>
          <p:cNvPr id="23558" name="Group 6"/>
          <p:cNvGrpSpPr>
            <a:grpSpLocks/>
          </p:cNvGrpSpPr>
          <p:nvPr/>
        </p:nvGrpSpPr>
        <p:grpSpPr bwMode="auto">
          <a:xfrm>
            <a:off x="0" y="2003426"/>
            <a:ext cx="1362075" cy="634206"/>
            <a:chOff x="4320" y="1152"/>
            <a:chExt cx="414" cy="402"/>
          </a:xfrm>
        </p:grpSpPr>
        <p:sp>
          <p:nvSpPr>
            <p:cNvPr id="23559"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0"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endParaRPr lang="en-US"/>
            </a:p>
          </p:txBody>
        </p:sp>
      </p:grpSp>
      <p:grpSp>
        <p:nvGrpSpPr>
          <p:cNvPr id="23561" name="Group 9"/>
          <p:cNvGrpSpPr>
            <a:grpSpLocks/>
          </p:cNvGrpSpPr>
          <p:nvPr/>
        </p:nvGrpSpPr>
        <p:grpSpPr bwMode="auto">
          <a:xfrm>
            <a:off x="0" y="3792466"/>
            <a:ext cx="1362075" cy="651741"/>
            <a:chOff x="4320" y="1152"/>
            <a:chExt cx="414" cy="402"/>
          </a:xfrm>
        </p:grpSpPr>
        <p:sp>
          <p:nvSpPr>
            <p:cNvPr id="23562" name="AutoShape 10"/>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3"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n-US"/>
            </a:p>
          </p:txBody>
        </p:sp>
      </p:grpSp>
      <p:grpSp>
        <p:nvGrpSpPr>
          <p:cNvPr id="23567" name="Group 15"/>
          <p:cNvGrpSpPr>
            <a:grpSpLocks/>
          </p:cNvGrpSpPr>
          <p:nvPr/>
        </p:nvGrpSpPr>
        <p:grpSpPr bwMode="auto">
          <a:xfrm>
            <a:off x="0" y="2887861"/>
            <a:ext cx="1362075" cy="629311"/>
            <a:chOff x="4320" y="1152"/>
            <a:chExt cx="414" cy="402"/>
          </a:xfrm>
        </p:grpSpPr>
        <p:sp>
          <p:nvSpPr>
            <p:cNvPr id="23568" name="AutoShape 16"/>
            <p:cNvSpPr>
              <a:spLocks noChangeArrowheads="1"/>
            </p:cNvSpPr>
            <p:nvPr/>
          </p:nvSpPr>
          <p:spPr bwMode="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9" name="Freeform 17"/>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endParaRPr lang="en-US"/>
            </a:p>
          </p:txBody>
        </p:sp>
      </p:grpSp>
      <p:sp>
        <p:nvSpPr>
          <p:cNvPr id="23570" name="Rectangle 18"/>
          <p:cNvSpPr>
            <a:spLocks noChangeArrowheads="1"/>
          </p:cNvSpPr>
          <p:nvPr/>
        </p:nvSpPr>
        <p:spPr bwMode="auto">
          <a:xfrm>
            <a:off x="1523999" y="2935069"/>
            <a:ext cx="7010399" cy="646331"/>
          </a:xfrm>
          <a:prstGeom prst="rect">
            <a:avLst/>
          </a:prstGeom>
          <a:noFill/>
          <a:ln w="9525">
            <a:noFill/>
            <a:miter lim="800000"/>
            <a:headEnd/>
            <a:tailEnd/>
          </a:ln>
          <a:effectLst/>
        </p:spPr>
        <p:txBody>
          <a:bodyPr wrap="square">
            <a:spAutoFit/>
          </a:bodyPr>
          <a:lstStyle/>
          <a:p>
            <a:pPr algn="l"/>
            <a:r>
              <a:rPr lang="en-US" smtClean="0">
                <a:solidFill>
                  <a:srgbClr val="080808"/>
                </a:solidFill>
              </a:rPr>
              <a:t>Các tư liệu để GV dẫn nhập vào đề tài: các thông tin;                   các nội dung cần nghiên cứu, giải quyết</a:t>
            </a:r>
            <a:endParaRPr lang="en-US">
              <a:solidFill>
                <a:srgbClr val="080808"/>
              </a:solidFill>
            </a:endParaRPr>
          </a:p>
        </p:txBody>
      </p:sp>
      <p:sp>
        <p:nvSpPr>
          <p:cNvPr id="23572" name="Rectangle 20"/>
          <p:cNvSpPr>
            <a:spLocks noChangeArrowheads="1"/>
          </p:cNvSpPr>
          <p:nvPr/>
        </p:nvSpPr>
        <p:spPr bwMode="auto">
          <a:xfrm>
            <a:off x="1493836" y="2179638"/>
            <a:ext cx="7040563" cy="369332"/>
          </a:xfrm>
          <a:prstGeom prst="rect">
            <a:avLst/>
          </a:prstGeom>
          <a:noFill/>
          <a:ln w="9525">
            <a:noFill/>
            <a:miter lim="800000"/>
            <a:headEnd/>
            <a:tailEnd/>
          </a:ln>
          <a:effectLst/>
        </p:spPr>
        <p:txBody>
          <a:bodyPr wrap="square">
            <a:spAutoFit/>
          </a:bodyPr>
          <a:lstStyle/>
          <a:p>
            <a:pPr algn="l"/>
            <a:r>
              <a:rPr lang="en-US" smtClean="0">
                <a:solidFill>
                  <a:srgbClr val="080808"/>
                </a:solidFill>
              </a:rPr>
              <a:t>Gợi ý về các nguyên vật liệu, công cụ thực hiện</a:t>
            </a:r>
            <a:endParaRPr lang="en-US">
              <a:solidFill>
                <a:srgbClr val="080808"/>
              </a:solidFill>
            </a:endParaRPr>
          </a:p>
        </p:txBody>
      </p:sp>
      <p:sp>
        <p:nvSpPr>
          <p:cNvPr id="23573" name="Rectangle 21"/>
          <p:cNvSpPr>
            <a:spLocks noChangeArrowheads="1"/>
          </p:cNvSpPr>
          <p:nvPr/>
        </p:nvSpPr>
        <p:spPr bwMode="auto">
          <a:xfrm>
            <a:off x="1524000" y="3834607"/>
            <a:ext cx="7010400" cy="646331"/>
          </a:xfrm>
          <a:prstGeom prst="rect">
            <a:avLst/>
          </a:prstGeom>
          <a:noFill/>
          <a:ln w="9525">
            <a:noFill/>
            <a:miter lim="800000"/>
            <a:headEnd/>
            <a:tailEnd/>
          </a:ln>
          <a:effectLst/>
        </p:spPr>
        <p:txBody>
          <a:bodyPr wrap="square">
            <a:spAutoFit/>
          </a:bodyPr>
          <a:lstStyle/>
          <a:p>
            <a:pPr algn="l"/>
            <a:r>
              <a:rPr lang="en-US" smtClean="0">
                <a:solidFill>
                  <a:srgbClr val="080808"/>
                </a:solidFill>
              </a:rPr>
              <a:t>Các phương án, kịch bản đề xuất để GV hướng dẫn,                     tổ chức HS thực hiện đề tài, chủ đề</a:t>
            </a:r>
            <a:endParaRPr lang="en-US">
              <a:solidFill>
                <a:srgbClr val="080808"/>
              </a:solidFill>
            </a:endParaRPr>
          </a:p>
        </p:txBody>
      </p:sp>
      <p:sp>
        <p:nvSpPr>
          <p:cNvPr id="23574" name="Rectangle 22"/>
          <p:cNvSpPr>
            <a:spLocks noChangeArrowheads="1"/>
          </p:cNvSpPr>
          <p:nvPr/>
        </p:nvSpPr>
        <p:spPr bwMode="white">
          <a:xfrm>
            <a:off x="525294" y="2153311"/>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1</a:t>
            </a:r>
            <a:endParaRPr lang="en-US" b="1">
              <a:solidFill>
                <a:srgbClr val="FEFEFE"/>
              </a:solidFill>
              <a:effectLst>
                <a:outerShdw blurRad="38100" dist="38100" dir="2700000" algn="tl">
                  <a:srgbClr val="C0C0C0"/>
                </a:outerShdw>
              </a:effectLst>
            </a:endParaRPr>
          </a:p>
        </p:txBody>
      </p:sp>
      <p:sp>
        <p:nvSpPr>
          <p:cNvPr id="23576" name="Rectangle 24"/>
          <p:cNvSpPr>
            <a:spLocks noChangeArrowheads="1"/>
          </p:cNvSpPr>
          <p:nvPr/>
        </p:nvSpPr>
        <p:spPr bwMode="white">
          <a:xfrm>
            <a:off x="525294" y="3929661"/>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3</a:t>
            </a:r>
            <a:endParaRPr lang="en-US" b="1">
              <a:solidFill>
                <a:srgbClr val="FEFEFE"/>
              </a:solidFill>
              <a:effectLst>
                <a:outerShdw blurRad="38100" dist="38100" dir="2700000" algn="tl">
                  <a:srgbClr val="C0C0C0"/>
                </a:outerShdw>
              </a:effectLst>
            </a:endParaRPr>
          </a:p>
        </p:txBody>
      </p:sp>
      <p:sp>
        <p:nvSpPr>
          <p:cNvPr id="23577" name="Rectangle 25"/>
          <p:cNvSpPr>
            <a:spLocks noChangeArrowheads="1"/>
          </p:cNvSpPr>
          <p:nvPr/>
        </p:nvSpPr>
        <p:spPr bwMode="white">
          <a:xfrm>
            <a:off x="525294" y="3002626"/>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2</a:t>
            </a:r>
            <a:endParaRPr lang="en-US" b="1">
              <a:solidFill>
                <a:srgbClr val="FEFEFE"/>
              </a:solidFill>
              <a:effectLst>
                <a:outerShdw blurRad="38100" dist="38100" dir="2700000" algn="tl">
                  <a:srgbClr val="C0C0C0"/>
                </a:outerShdw>
              </a:effectLst>
            </a:endParaRPr>
          </a:p>
        </p:txBody>
      </p:sp>
      <p:sp>
        <p:nvSpPr>
          <p:cNvPr id="23579" name="Rectangle 27"/>
          <p:cNvSpPr>
            <a:spLocks noGrp="1" noChangeArrowheads="1"/>
          </p:cNvSpPr>
          <p:nvPr>
            <p:ph type="title"/>
          </p:nvPr>
        </p:nvSpPr>
        <p:spPr/>
        <p:txBody>
          <a:bodyPr/>
          <a:lstStyle/>
          <a:p>
            <a:r>
              <a:rPr lang="en-US" sz="3600"/>
              <a:t>III. BIỆN PHÁP TRIỂN KHAI</a:t>
            </a:r>
          </a:p>
        </p:txBody>
      </p:sp>
      <p:sp>
        <p:nvSpPr>
          <p:cNvPr id="28" name="Rectangle 27"/>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a:solidFill>
                  <a:srgbClr val="000000"/>
                </a:solidFill>
                <a:cs typeface="Arial" charset="0"/>
              </a:rPr>
              <a:t>4</a:t>
            </a:r>
            <a:r>
              <a:rPr lang="en-US" sz="2000" b="1" dirty="0" smtClean="0">
                <a:solidFill>
                  <a:srgbClr val="000000"/>
                </a:solidFill>
                <a:cs typeface="Arial" charset="0"/>
              </a:rPr>
              <a:t>. </a:t>
            </a:r>
            <a:r>
              <a:rPr lang="en-US" sz="2000" b="1" dirty="0" err="1" smtClean="0">
                <a:solidFill>
                  <a:srgbClr val="000000"/>
                </a:solidFill>
                <a:cs typeface="Arial" charset="0"/>
              </a:rPr>
              <a:t>Cấu</a:t>
            </a:r>
            <a:r>
              <a:rPr lang="en-US" sz="2000" b="1" dirty="0" smtClean="0">
                <a:solidFill>
                  <a:srgbClr val="000000"/>
                </a:solidFill>
                <a:cs typeface="Arial" charset="0"/>
              </a:rPr>
              <a:t> </a:t>
            </a:r>
            <a:r>
              <a:rPr lang="en-US" sz="2000" b="1" dirty="0" err="1" smtClean="0">
                <a:solidFill>
                  <a:srgbClr val="000000"/>
                </a:solidFill>
                <a:cs typeface="Arial" charset="0"/>
              </a:rPr>
              <a:t>trúc</a:t>
            </a:r>
            <a:r>
              <a:rPr lang="en-US" sz="2000" b="1" dirty="0" smtClean="0">
                <a:solidFill>
                  <a:srgbClr val="000000"/>
                </a:solidFill>
                <a:cs typeface="Arial" charset="0"/>
              </a:rPr>
              <a:t> </a:t>
            </a:r>
            <a:r>
              <a:rPr lang="en-US" sz="2000" b="1" dirty="0" err="1" smtClean="0">
                <a:solidFill>
                  <a:srgbClr val="000000"/>
                </a:solidFill>
                <a:cs typeface="Arial" charset="0"/>
              </a:rPr>
              <a:t>của</a:t>
            </a:r>
            <a:r>
              <a:rPr lang="en-US" sz="2000" b="1" dirty="0" smtClean="0">
                <a:solidFill>
                  <a:srgbClr val="000000"/>
                </a:solidFill>
                <a:cs typeface="Arial" charset="0"/>
              </a:rPr>
              <a:t> </a:t>
            </a:r>
            <a:r>
              <a:rPr lang="en-US" sz="2000" b="1" dirty="0" err="1" smtClean="0">
                <a:solidFill>
                  <a:srgbClr val="000000"/>
                </a:solidFill>
                <a:cs typeface="Arial" charset="0"/>
              </a:rPr>
              <a:t>một</a:t>
            </a:r>
            <a:r>
              <a:rPr lang="en-US" sz="2000" b="1" dirty="0" smtClean="0">
                <a:solidFill>
                  <a:srgbClr val="000000"/>
                </a:solidFill>
                <a:cs typeface="Arial" charset="0"/>
              </a:rPr>
              <a:t> </a:t>
            </a:r>
            <a:r>
              <a:rPr lang="en-US" sz="2000" b="1" dirty="0" err="1" smtClean="0">
                <a:solidFill>
                  <a:srgbClr val="000000"/>
                </a:solidFill>
                <a:cs typeface="Arial" charset="0"/>
              </a:rPr>
              <a:t>chủ</a:t>
            </a:r>
            <a:r>
              <a:rPr lang="en-US" sz="2000" b="1" dirty="0" smtClean="0">
                <a:solidFill>
                  <a:srgbClr val="000000"/>
                </a:solidFill>
                <a:cs typeface="Arial" charset="0"/>
              </a:rPr>
              <a:t> </a:t>
            </a:r>
            <a:r>
              <a:rPr lang="en-US" sz="2000" b="1" dirty="0" err="1" smtClean="0">
                <a:solidFill>
                  <a:srgbClr val="000000"/>
                </a:solidFill>
                <a:cs typeface="Arial" charset="0"/>
              </a:rPr>
              <a:t>đề</a:t>
            </a:r>
            <a:r>
              <a:rPr lang="en-US" sz="2000" b="1" dirty="0" smtClean="0">
                <a:solidFill>
                  <a:srgbClr val="000000"/>
                </a:solidFill>
                <a:cs typeface="Arial" charset="0"/>
              </a:rPr>
              <a:t>, </a:t>
            </a:r>
            <a:r>
              <a:rPr lang="en-US" sz="2000" b="1" dirty="0" err="1" smtClean="0">
                <a:solidFill>
                  <a:srgbClr val="000000"/>
                </a:solidFill>
                <a:cs typeface="Arial" charset="0"/>
              </a:rPr>
              <a:t>bài</a:t>
            </a:r>
            <a:r>
              <a:rPr lang="en-US" sz="2000" b="1" dirty="0" smtClean="0">
                <a:solidFill>
                  <a:srgbClr val="000000"/>
                </a:solidFill>
                <a:cs typeface="Arial" charset="0"/>
              </a:rPr>
              <a:t> </a:t>
            </a:r>
            <a:r>
              <a:rPr lang="en-US" sz="2000" b="1" dirty="0" err="1" smtClean="0">
                <a:solidFill>
                  <a:srgbClr val="000000"/>
                </a:solidFill>
                <a:cs typeface="Arial" charset="0"/>
              </a:rPr>
              <a:t>học</a:t>
            </a:r>
            <a:r>
              <a:rPr lang="en-US" sz="2000" b="1" dirty="0" smtClean="0">
                <a:solidFill>
                  <a:srgbClr val="000000"/>
                </a:solidFill>
                <a:cs typeface="Arial" charset="0"/>
              </a:rPr>
              <a:t> </a:t>
            </a:r>
            <a:r>
              <a:rPr lang="en-US" sz="2000" b="1" dirty="0" err="1" smtClean="0">
                <a:solidFill>
                  <a:srgbClr val="000000"/>
                </a:solidFill>
                <a:cs typeface="Arial" charset="0"/>
              </a:rPr>
              <a:t>trong</a:t>
            </a:r>
            <a:r>
              <a:rPr lang="en-US" sz="2000" b="1" dirty="0" smtClean="0">
                <a:solidFill>
                  <a:srgbClr val="000000"/>
                </a:solidFill>
                <a:cs typeface="Arial" charset="0"/>
              </a:rPr>
              <a:t> GD STEM</a:t>
            </a:r>
            <a:endParaRPr lang="en-US" sz="2000" b="1" dirty="0">
              <a:solidFill>
                <a:srgbClr val="000000"/>
              </a:solidFill>
              <a:cs typeface="Arial" charset="0"/>
            </a:endParaRPr>
          </a:p>
        </p:txBody>
      </p:sp>
      <p:sp>
        <p:nvSpPr>
          <p:cNvPr id="30" name="Text Box 9"/>
          <p:cNvSpPr txBox="1">
            <a:spLocks noChangeArrowheads="1"/>
          </p:cNvSpPr>
          <p:nvPr/>
        </p:nvSpPr>
        <p:spPr bwMode="gray">
          <a:xfrm>
            <a:off x="685800" y="158109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smtClean="0">
                <a:solidFill>
                  <a:srgbClr val="000000"/>
                </a:solidFill>
                <a:cs typeface="Arial" charset="0"/>
              </a:rPr>
              <a:t>    4.2. </a:t>
            </a:r>
            <a:r>
              <a:rPr lang="en-US" sz="2000" b="1" dirty="0" err="1" smtClean="0">
                <a:solidFill>
                  <a:srgbClr val="000000"/>
                </a:solidFill>
                <a:cs typeface="Arial" charset="0"/>
              </a:rPr>
              <a:t>Phần</a:t>
            </a:r>
            <a:r>
              <a:rPr lang="en-US" sz="2000" b="1" dirty="0" smtClean="0">
                <a:solidFill>
                  <a:srgbClr val="000000"/>
                </a:solidFill>
                <a:cs typeface="Arial" charset="0"/>
              </a:rPr>
              <a:t> </a:t>
            </a:r>
            <a:r>
              <a:rPr lang="en-US" sz="2000" b="1" dirty="0" err="1" smtClean="0">
                <a:solidFill>
                  <a:srgbClr val="000000"/>
                </a:solidFill>
                <a:cs typeface="Arial" charset="0"/>
              </a:rPr>
              <a:t>hướng</a:t>
            </a:r>
            <a:r>
              <a:rPr lang="en-US" sz="2000" b="1" dirty="0" smtClean="0">
                <a:solidFill>
                  <a:srgbClr val="000000"/>
                </a:solidFill>
                <a:cs typeface="Arial" charset="0"/>
              </a:rPr>
              <a:t> </a:t>
            </a:r>
            <a:r>
              <a:rPr lang="en-US" sz="2000" b="1" dirty="0" err="1" smtClean="0">
                <a:solidFill>
                  <a:srgbClr val="000000"/>
                </a:solidFill>
                <a:cs typeface="Arial" charset="0"/>
              </a:rPr>
              <a:t>dẫn</a:t>
            </a:r>
            <a:r>
              <a:rPr lang="en-US" sz="2000" b="1" dirty="0" smtClean="0">
                <a:solidFill>
                  <a:srgbClr val="000000"/>
                </a:solidFill>
                <a:cs typeface="Arial" charset="0"/>
              </a:rPr>
              <a:t> </a:t>
            </a:r>
            <a:r>
              <a:rPr lang="en-US" sz="2000" b="1" dirty="0" err="1" smtClean="0">
                <a:solidFill>
                  <a:srgbClr val="000000"/>
                </a:solidFill>
                <a:cs typeface="Arial" charset="0"/>
              </a:rPr>
              <a:t>dành</a:t>
            </a:r>
            <a:r>
              <a:rPr lang="en-US" sz="2000" b="1" dirty="0" smtClean="0">
                <a:solidFill>
                  <a:srgbClr val="000000"/>
                </a:solidFill>
                <a:cs typeface="Arial" charset="0"/>
              </a:rPr>
              <a:t> </a:t>
            </a:r>
            <a:r>
              <a:rPr lang="en-US" sz="2000" b="1" dirty="0" err="1" smtClean="0">
                <a:solidFill>
                  <a:srgbClr val="000000"/>
                </a:solidFill>
                <a:cs typeface="Arial" charset="0"/>
              </a:rPr>
              <a:t>cho</a:t>
            </a:r>
            <a:r>
              <a:rPr lang="en-US" sz="2000" b="1" dirty="0" smtClean="0">
                <a:solidFill>
                  <a:srgbClr val="000000"/>
                </a:solidFill>
                <a:cs typeface="Arial" charset="0"/>
              </a:rPr>
              <a:t> GV</a:t>
            </a:r>
            <a:endParaRPr lang="en-US" sz="2000" b="1" dirty="0">
              <a:solidFill>
                <a:srgbClr val="000000"/>
              </a:solidFill>
              <a:cs typeface="Arial" charset="0"/>
            </a:endParaRPr>
          </a:p>
        </p:txBody>
      </p:sp>
    </p:spTree>
    <p:extLst>
      <p:ext uri="{BB962C8B-B14F-4D97-AF65-F5344CB8AC3E}">
        <p14:creationId xmlns:p14="http://schemas.microsoft.com/office/powerpoint/2010/main" val="2635883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gray">
          <a:xfrm>
            <a:off x="1447800" y="2955197"/>
            <a:ext cx="7086600" cy="561975"/>
          </a:xfrm>
          <a:prstGeom prst="rect">
            <a:avLst/>
          </a:prstGeom>
          <a:gradFill rotWithShape="1">
            <a:gsLst>
              <a:gs pos="0">
                <a:schemeClr val="folHlink">
                  <a:gamma/>
                  <a:tint val="0"/>
                  <a:invGamma/>
                  <a:alpha val="0"/>
                </a:schemeClr>
              </a:gs>
              <a:gs pos="100000">
                <a:schemeClr val="folHlink">
                  <a:alpha val="50000"/>
                </a:schemeClr>
              </a:gs>
            </a:gsLst>
            <a:lin ang="0" scaled="1"/>
          </a:gradFill>
          <a:ln w="9525" algn="ctr">
            <a:noFill/>
            <a:miter lim="800000"/>
            <a:headEnd/>
            <a:tailEnd/>
          </a:ln>
          <a:effectLst/>
        </p:spPr>
        <p:txBody>
          <a:bodyPr wrap="none" anchor="ctr"/>
          <a:lstStyle/>
          <a:p>
            <a:endParaRPr lang="en-US"/>
          </a:p>
        </p:txBody>
      </p:sp>
      <p:sp>
        <p:nvSpPr>
          <p:cNvPr id="23556" name="Rectangle 4"/>
          <p:cNvSpPr>
            <a:spLocks noChangeArrowheads="1"/>
          </p:cNvSpPr>
          <p:nvPr/>
        </p:nvSpPr>
        <p:spPr bwMode="gray">
          <a:xfrm>
            <a:off x="1447800" y="3834607"/>
            <a:ext cx="1695450" cy="661193"/>
          </a:xfrm>
          <a:prstGeom prst="rect">
            <a:avLst/>
          </a:prstGeom>
          <a:gradFill rotWithShape="1">
            <a:gsLst>
              <a:gs pos="0">
                <a:schemeClr val="accent2">
                  <a:alpha val="50000"/>
                </a:schemeClr>
              </a:gs>
              <a:gs pos="100000">
                <a:schemeClr val="accent2">
                  <a:gamma/>
                  <a:tint val="0"/>
                  <a:invGamma/>
                  <a:alpha val="0"/>
                </a:schemeClr>
              </a:gs>
            </a:gsLst>
            <a:lin ang="0" scaled="1"/>
          </a:gradFill>
          <a:ln w="9525" algn="ctr">
            <a:noFill/>
            <a:miter lim="800000"/>
            <a:headEnd/>
            <a:tailEnd/>
          </a:ln>
          <a:effectLst/>
        </p:spPr>
        <p:txBody>
          <a:bodyPr wrap="none" anchor="ctr"/>
          <a:lstStyle/>
          <a:p>
            <a:endParaRPr lang="en-US"/>
          </a:p>
        </p:txBody>
      </p:sp>
      <p:sp>
        <p:nvSpPr>
          <p:cNvPr id="23557" name="Rectangle 5"/>
          <p:cNvSpPr>
            <a:spLocks noChangeArrowheads="1"/>
          </p:cNvSpPr>
          <p:nvPr/>
        </p:nvSpPr>
        <p:spPr bwMode="gray">
          <a:xfrm>
            <a:off x="1447800" y="2057400"/>
            <a:ext cx="1722437" cy="609600"/>
          </a:xfrm>
          <a:prstGeom prst="rect">
            <a:avLst/>
          </a:prstGeom>
          <a:gradFill rotWithShape="1">
            <a:gsLst>
              <a:gs pos="0">
                <a:schemeClr val="accent1">
                  <a:alpha val="50000"/>
                </a:schemeClr>
              </a:gs>
              <a:gs pos="100000">
                <a:schemeClr val="accent1">
                  <a:gamma/>
                  <a:tint val="0"/>
                  <a:invGamma/>
                  <a:alpha val="0"/>
                </a:schemeClr>
              </a:gs>
            </a:gsLst>
            <a:lin ang="0" scaled="1"/>
          </a:gradFill>
          <a:ln w="9525" algn="ctr">
            <a:noFill/>
            <a:miter lim="800000"/>
            <a:headEnd/>
            <a:tailEnd/>
          </a:ln>
          <a:effectLst/>
        </p:spPr>
        <p:txBody>
          <a:bodyPr wrap="none" anchor="ctr"/>
          <a:lstStyle/>
          <a:p>
            <a:endParaRPr lang="en-US"/>
          </a:p>
        </p:txBody>
      </p:sp>
      <p:grpSp>
        <p:nvGrpSpPr>
          <p:cNvPr id="23558" name="Group 6"/>
          <p:cNvGrpSpPr>
            <a:grpSpLocks/>
          </p:cNvGrpSpPr>
          <p:nvPr/>
        </p:nvGrpSpPr>
        <p:grpSpPr bwMode="auto">
          <a:xfrm>
            <a:off x="0" y="2003426"/>
            <a:ext cx="1362075" cy="634206"/>
            <a:chOff x="4320" y="1152"/>
            <a:chExt cx="414" cy="402"/>
          </a:xfrm>
        </p:grpSpPr>
        <p:sp>
          <p:nvSpPr>
            <p:cNvPr id="23559"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0"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endParaRPr lang="en-US"/>
            </a:p>
          </p:txBody>
        </p:sp>
      </p:grpSp>
      <p:grpSp>
        <p:nvGrpSpPr>
          <p:cNvPr id="23561" name="Group 9"/>
          <p:cNvGrpSpPr>
            <a:grpSpLocks/>
          </p:cNvGrpSpPr>
          <p:nvPr/>
        </p:nvGrpSpPr>
        <p:grpSpPr bwMode="auto">
          <a:xfrm>
            <a:off x="0" y="3792466"/>
            <a:ext cx="1362075" cy="651741"/>
            <a:chOff x="4320" y="1152"/>
            <a:chExt cx="414" cy="402"/>
          </a:xfrm>
        </p:grpSpPr>
        <p:sp>
          <p:nvSpPr>
            <p:cNvPr id="23562" name="AutoShape 10"/>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3"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n-US"/>
            </a:p>
          </p:txBody>
        </p:sp>
      </p:grpSp>
      <p:grpSp>
        <p:nvGrpSpPr>
          <p:cNvPr id="23567" name="Group 15"/>
          <p:cNvGrpSpPr>
            <a:grpSpLocks/>
          </p:cNvGrpSpPr>
          <p:nvPr/>
        </p:nvGrpSpPr>
        <p:grpSpPr bwMode="auto">
          <a:xfrm>
            <a:off x="0" y="2887861"/>
            <a:ext cx="1362075" cy="629311"/>
            <a:chOff x="4320" y="1152"/>
            <a:chExt cx="414" cy="402"/>
          </a:xfrm>
        </p:grpSpPr>
        <p:sp>
          <p:nvSpPr>
            <p:cNvPr id="23568" name="AutoShape 16"/>
            <p:cNvSpPr>
              <a:spLocks noChangeArrowheads="1"/>
            </p:cNvSpPr>
            <p:nvPr/>
          </p:nvSpPr>
          <p:spPr bwMode="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9" name="Freeform 17"/>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endParaRPr lang="en-US"/>
            </a:p>
          </p:txBody>
        </p:sp>
      </p:grpSp>
      <p:sp>
        <p:nvSpPr>
          <p:cNvPr id="23570" name="Rectangle 18"/>
          <p:cNvSpPr>
            <a:spLocks noChangeArrowheads="1"/>
          </p:cNvSpPr>
          <p:nvPr/>
        </p:nvSpPr>
        <p:spPr bwMode="auto">
          <a:xfrm>
            <a:off x="1523999" y="2935069"/>
            <a:ext cx="7010399" cy="646331"/>
          </a:xfrm>
          <a:prstGeom prst="rect">
            <a:avLst/>
          </a:prstGeom>
          <a:noFill/>
          <a:ln w="9525">
            <a:noFill/>
            <a:miter lim="800000"/>
            <a:headEnd/>
            <a:tailEnd/>
          </a:ln>
          <a:effectLst/>
        </p:spPr>
        <p:txBody>
          <a:bodyPr wrap="square">
            <a:spAutoFit/>
          </a:bodyPr>
          <a:lstStyle/>
          <a:p>
            <a:pPr algn="l"/>
            <a:r>
              <a:rPr lang="en-US" smtClean="0">
                <a:solidFill>
                  <a:srgbClr val="080808"/>
                </a:solidFill>
              </a:rPr>
              <a:t>Các nội dung HS cần báo cáo, trả lời, luyện tập                            khi thực hiện đề tài, chủ đề</a:t>
            </a:r>
            <a:endParaRPr lang="en-US">
              <a:solidFill>
                <a:srgbClr val="080808"/>
              </a:solidFill>
            </a:endParaRPr>
          </a:p>
        </p:txBody>
      </p:sp>
      <p:sp>
        <p:nvSpPr>
          <p:cNvPr id="23572" name="Rectangle 20"/>
          <p:cNvSpPr>
            <a:spLocks noChangeArrowheads="1"/>
          </p:cNvSpPr>
          <p:nvPr/>
        </p:nvSpPr>
        <p:spPr bwMode="auto">
          <a:xfrm>
            <a:off x="1493836" y="2179638"/>
            <a:ext cx="7040563" cy="369332"/>
          </a:xfrm>
          <a:prstGeom prst="rect">
            <a:avLst/>
          </a:prstGeom>
          <a:noFill/>
          <a:ln w="9525">
            <a:noFill/>
            <a:miter lim="800000"/>
            <a:headEnd/>
            <a:tailEnd/>
          </a:ln>
          <a:effectLst/>
        </p:spPr>
        <p:txBody>
          <a:bodyPr wrap="square">
            <a:spAutoFit/>
          </a:bodyPr>
          <a:lstStyle/>
          <a:p>
            <a:pPr algn="l"/>
            <a:r>
              <a:rPr lang="en-US" smtClean="0">
                <a:solidFill>
                  <a:srgbClr val="080808"/>
                </a:solidFill>
              </a:rPr>
              <a:t>Phiếu học tập: gợi ý, hướng dẫn các công việc HS cần thực hiện</a:t>
            </a:r>
            <a:endParaRPr lang="en-US">
              <a:solidFill>
                <a:srgbClr val="080808"/>
              </a:solidFill>
            </a:endParaRPr>
          </a:p>
        </p:txBody>
      </p:sp>
      <p:sp>
        <p:nvSpPr>
          <p:cNvPr id="23573" name="Rectangle 21"/>
          <p:cNvSpPr>
            <a:spLocks noChangeArrowheads="1"/>
          </p:cNvSpPr>
          <p:nvPr/>
        </p:nvSpPr>
        <p:spPr bwMode="auto">
          <a:xfrm>
            <a:off x="1524000" y="3834607"/>
            <a:ext cx="7010400" cy="646331"/>
          </a:xfrm>
          <a:prstGeom prst="rect">
            <a:avLst/>
          </a:prstGeom>
          <a:noFill/>
          <a:ln w="9525">
            <a:noFill/>
            <a:miter lim="800000"/>
            <a:headEnd/>
            <a:tailEnd/>
          </a:ln>
          <a:effectLst/>
        </p:spPr>
        <p:txBody>
          <a:bodyPr wrap="square">
            <a:spAutoFit/>
          </a:bodyPr>
          <a:lstStyle/>
          <a:p>
            <a:pPr algn="l"/>
            <a:r>
              <a:rPr lang="en-US" smtClean="0">
                <a:solidFill>
                  <a:srgbClr val="080808"/>
                </a:solidFill>
              </a:rPr>
              <a:t>Các vấn đề gợi ý để HS luyện tập, tìm hiểu mở rộng, nâng cao hoặc nghiên cứu chuyên sâu hơn</a:t>
            </a:r>
            <a:endParaRPr lang="en-US">
              <a:solidFill>
                <a:srgbClr val="080808"/>
              </a:solidFill>
            </a:endParaRPr>
          </a:p>
        </p:txBody>
      </p:sp>
      <p:sp>
        <p:nvSpPr>
          <p:cNvPr id="23574" name="Rectangle 22"/>
          <p:cNvSpPr>
            <a:spLocks noChangeArrowheads="1"/>
          </p:cNvSpPr>
          <p:nvPr/>
        </p:nvSpPr>
        <p:spPr bwMode="white">
          <a:xfrm>
            <a:off x="525294" y="2153311"/>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1</a:t>
            </a:r>
            <a:endParaRPr lang="en-US" b="1">
              <a:solidFill>
                <a:srgbClr val="FEFEFE"/>
              </a:solidFill>
              <a:effectLst>
                <a:outerShdw blurRad="38100" dist="38100" dir="2700000" algn="tl">
                  <a:srgbClr val="C0C0C0"/>
                </a:outerShdw>
              </a:effectLst>
            </a:endParaRPr>
          </a:p>
        </p:txBody>
      </p:sp>
      <p:sp>
        <p:nvSpPr>
          <p:cNvPr id="23576" name="Rectangle 24"/>
          <p:cNvSpPr>
            <a:spLocks noChangeArrowheads="1"/>
          </p:cNvSpPr>
          <p:nvPr/>
        </p:nvSpPr>
        <p:spPr bwMode="white">
          <a:xfrm>
            <a:off x="525294" y="3929661"/>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3</a:t>
            </a:r>
            <a:endParaRPr lang="en-US" b="1">
              <a:solidFill>
                <a:srgbClr val="FEFEFE"/>
              </a:solidFill>
              <a:effectLst>
                <a:outerShdw blurRad="38100" dist="38100" dir="2700000" algn="tl">
                  <a:srgbClr val="C0C0C0"/>
                </a:outerShdw>
              </a:effectLst>
            </a:endParaRPr>
          </a:p>
        </p:txBody>
      </p:sp>
      <p:sp>
        <p:nvSpPr>
          <p:cNvPr id="23577" name="Rectangle 25"/>
          <p:cNvSpPr>
            <a:spLocks noChangeArrowheads="1"/>
          </p:cNvSpPr>
          <p:nvPr/>
        </p:nvSpPr>
        <p:spPr bwMode="white">
          <a:xfrm>
            <a:off x="525294" y="3002626"/>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2</a:t>
            </a:r>
            <a:endParaRPr lang="en-US" b="1">
              <a:solidFill>
                <a:srgbClr val="FEFEFE"/>
              </a:solidFill>
              <a:effectLst>
                <a:outerShdw blurRad="38100" dist="38100" dir="2700000" algn="tl">
                  <a:srgbClr val="C0C0C0"/>
                </a:outerShdw>
              </a:effectLst>
            </a:endParaRPr>
          </a:p>
        </p:txBody>
      </p:sp>
      <p:sp>
        <p:nvSpPr>
          <p:cNvPr id="23579" name="Rectangle 27"/>
          <p:cNvSpPr>
            <a:spLocks noGrp="1" noChangeArrowheads="1"/>
          </p:cNvSpPr>
          <p:nvPr>
            <p:ph type="title"/>
          </p:nvPr>
        </p:nvSpPr>
        <p:spPr/>
        <p:txBody>
          <a:bodyPr/>
          <a:lstStyle/>
          <a:p>
            <a:r>
              <a:rPr lang="en-US" sz="3600"/>
              <a:t>III. BIỆN PHÁP TRIỂN KHAI</a:t>
            </a:r>
          </a:p>
        </p:txBody>
      </p:sp>
      <p:sp>
        <p:nvSpPr>
          <p:cNvPr id="28" name="Rectangle 27"/>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a:solidFill>
                  <a:srgbClr val="000000"/>
                </a:solidFill>
                <a:cs typeface="Arial" charset="0"/>
              </a:rPr>
              <a:t>4</a:t>
            </a:r>
            <a:r>
              <a:rPr lang="en-US" sz="2000" b="1" dirty="0" smtClean="0">
                <a:solidFill>
                  <a:srgbClr val="000000"/>
                </a:solidFill>
                <a:cs typeface="Arial" charset="0"/>
              </a:rPr>
              <a:t>. </a:t>
            </a:r>
            <a:r>
              <a:rPr lang="en-US" sz="2000" b="1" dirty="0" err="1" smtClean="0">
                <a:solidFill>
                  <a:srgbClr val="000000"/>
                </a:solidFill>
                <a:cs typeface="Arial" charset="0"/>
              </a:rPr>
              <a:t>Cấu</a:t>
            </a:r>
            <a:r>
              <a:rPr lang="en-US" sz="2000" b="1" dirty="0" smtClean="0">
                <a:solidFill>
                  <a:srgbClr val="000000"/>
                </a:solidFill>
                <a:cs typeface="Arial" charset="0"/>
              </a:rPr>
              <a:t> </a:t>
            </a:r>
            <a:r>
              <a:rPr lang="en-US" sz="2000" b="1" dirty="0" err="1" smtClean="0">
                <a:solidFill>
                  <a:srgbClr val="000000"/>
                </a:solidFill>
                <a:cs typeface="Arial" charset="0"/>
              </a:rPr>
              <a:t>trúc</a:t>
            </a:r>
            <a:r>
              <a:rPr lang="en-US" sz="2000" b="1" dirty="0" smtClean="0">
                <a:solidFill>
                  <a:srgbClr val="000000"/>
                </a:solidFill>
                <a:cs typeface="Arial" charset="0"/>
              </a:rPr>
              <a:t> </a:t>
            </a:r>
            <a:r>
              <a:rPr lang="en-US" sz="2000" b="1" dirty="0" err="1" smtClean="0">
                <a:solidFill>
                  <a:srgbClr val="000000"/>
                </a:solidFill>
                <a:cs typeface="Arial" charset="0"/>
              </a:rPr>
              <a:t>của</a:t>
            </a:r>
            <a:r>
              <a:rPr lang="en-US" sz="2000" b="1" dirty="0" smtClean="0">
                <a:solidFill>
                  <a:srgbClr val="000000"/>
                </a:solidFill>
                <a:cs typeface="Arial" charset="0"/>
              </a:rPr>
              <a:t> </a:t>
            </a:r>
            <a:r>
              <a:rPr lang="en-US" sz="2000" b="1" dirty="0" err="1" smtClean="0">
                <a:solidFill>
                  <a:srgbClr val="000000"/>
                </a:solidFill>
                <a:cs typeface="Arial" charset="0"/>
              </a:rPr>
              <a:t>một</a:t>
            </a:r>
            <a:r>
              <a:rPr lang="en-US" sz="2000" b="1" dirty="0" smtClean="0">
                <a:solidFill>
                  <a:srgbClr val="000000"/>
                </a:solidFill>
                <a:cs typeface="Arial" charset="0"/>
              </a:rPr>
              <a:t> </a:t>
            </a:r>
            <a:r>
              <a:rPr lang="en-US" sz="2000" b="1" dirty="0" err="1" smtClean="0">
                <a:solidFill>
                  <a:srgbClr val="000000"/>
                </a:solidFill>
                <a:cs typeface="Arial" charset="0"/>
              </a:rPr>
              <a:t>chủ</a:t>
            </a:r>
            <a:r>
              <a:rPr lang="en-US" sz="2000" b="1" dirty="0" smtClean="0">
                <a:solidFill>
                  <a:srgbClr val="000000"/>
                </a:solidFill>
                <a:cs typeface="Arial" charset="0"/>
              </a:rPr>
              <a:t> </a:t>
            </a:r>
            <a:r>
              <a:rPr lang="en-US" sz="2000" b="1" dirty="0" err="1" smtClean="0">
                <a:solidFill>
                  <a:srgbClr val="000000"/>
                </a:solidFill>
                <a:cs typeface="Arial" charset="0"/>
              </a:rPr>
              <a:t>đề</a:t>
            </a:r>
            <a:r>
              <a:rPr lang="en-US" sz="2000" b="1" dirty="0" smtClean="0">
                <a:solidFill>
                  <a:srgbClr val="000000"/>
                </a:solidFill>
                <a:cs typeface="Arial" charset="0"/>
              </a:rPr>
              <a:t>, </a:t>
            </a:r>
            <a:r>
              <a:rPr lang="en-US" sz="2000" b="1" dirty="0" err="1" smtClean="0">
                <a:solidFill>
                  <a:srgbClr val="000000"/>
                </a:solidFill>
                <a:cs typeface="Arial" charset="0"/>
              </a:rPr>
              <a:t>bài</a:t>
            </a:r>
            <a:r>
              <a:rPr lang="en-US" sz="2000" b="1" dirty="0" smtClean="0">
                <a:solidFill>
                  <a:srgbClr val="000000"/>
                </a:solidFill>
                <a:cs typeface="Arial" charset="0"/>
              </a:rPr>
              <a:t> </a:t>
            </a:r>
            <a:r>
              <a:rPr lang="en-US" sz="2000" b="1" dirty="0" err="1" smtClean="0">
                <a:solidFill>
                  <a:srgbClr val="000000"/>
                </a:solidFill>
                <a:cs typeface="Arial" charset="0"/>
              </a:rPr>
              <a:t>học</a:t>
            </a:r>
            <a:r>
              <a:rPr lang="en-US" sz="2000" b="1" dirty="0" smtClean="0">
                <a:solidFill>
                  <a:srgbClr val="000000"/>
                </a:solidFill>
                <a:cs typeface="Arial" charset="0"/>
              </a:rPr>
              <a:t> </a:t>
            </a:r>
            <a:r>
              <a:rPr lang="en-US" sz="2000" b="1" dirty="0" err="1" smtClean="0">
                <a:solidFill>
                  <a:srgbClr val="000000"/>
                </a:solidFill>
                <a:cs typeface="Arial" charset="0"/>
              </a:rPr>
              <a:t>trong</a:t>
            </a:r>
            <a:r>
              <a:rPr lang="en-US" sz="2000" b="1" dirty="0" smtClean="0">
                <a:solidFill>
                  <a:srgbClr val="000000"/>
                </a:solidFill>
                <a:cs typeface="Arial" charset="0"/>
              </a:rPr>
              <a:t> GD STEM</a:t>
            </a:r>
            <a:endParaRPr lang="en-US" sz="2000" b="1" dirty="0">
              <a:solidFill>
                <a:srgbClr val="000000"/>
              </a:solidFill>
              <a:cs typeface="Arial" charset="0"/>
            </a:endParaRPr>
          </a:p>
        </p:txBody>
      </p:sp>
      <p:sp>
        <p:nvSpPr>
          <p:cNvPr id="30" name="Text Box 9"/>
          <p:cNvSpPr txBox="1">
            <a:spLocks noChangeArrowheads="1"/>
          </p:cNvSpPr>
          <p:nvPr/>
        </p:nvSpPr>
        <p:spPr bwMode="gray">
          <a:xfrm>
            <a:off x="685800" y="158109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smtClean="0">
                <a:solidFill>
                  <a:srgbClr val="000000"/>
                </a:solidFill>
                <a:cs typeface="Arial" charset="0"/>
              </a:rPr>
              <a:t>    4.3. </a:t>
            </a:r>
            <a:r>
              <a:rPr lang="en-US" sz="2000" b="1" dirty="0" err="1" smtClean="0">
                <a:solidFill>
                  <a:srgbClr val="000000"/>
                </a:solidFill>
                <a:cs typeface="Arial" charset="0"/>
              </a:rPr>
              <a:t>Phần</a:t>
            </a:r>
            <a:r>
              <a:rPr lang="en-US" sz="2000" b="1" dirty="0" smtClean="0">
                <a:solidFill>
                  <a:srgbClr val="000000"/>
                </a:solidFill>
                <a:cs typeface="Arial" charset="0"/>
              </a:rPr>
              <a:t> </a:t>
            </a:r>
            <a:r>
              <a:rPr lang="en-US" sz="2000" b="1" dirty="0" err="1" smtClean="0">
                <a:solidFill>
                  <a:srgbClr val="000000"/>
                </a:solidFill>
                <a:cs typeface="Arial" charset="0"/>
              </a:rPr>
              <a:t>hướng</a:t>
            </a:r>
            <a:r>
              <a:rPr lang="en-US" sz="2000" b="1" dirty="0" smtClean="0">
                <a:solidFill>
                  <a:srgbClr val="000000"/>
                </a:solidFill>
                <a:cs typeface="Arial" charset="0"/>
              </a:rPr>
              <a:t> </a:t>
            </a:r>
            <a:r>
              <a:rPr lang="en-US" sz="2000" b="1" dirty="0" err="1" smtClean="0">
                <a:solidFill>
                  <a:srgbClr val="000000"/>
                </a:solidFill>
                <a:cs typeface="Arial" charset="0"/>
              </a:rPr>
              <a:t>dẫn</a:t>
            </a:r>
            <a:r>
              <a:rPr lang="en-US" sz="2000" b="1" dirty="0" smtClean="0">
                <a:solidFill>
                  <a:srgbClr val="000000"/>
                </a:solidFill>
                <a:cs typeface="Arial" charset="0"/>
              </a:rPr>
              <a:t> </a:t>
            </a:r>
            <a:r>
              <a:rPr lang="en-US" sz="2000" b="1" dirty="0" err="1" smtClean="0">
                <a:solidFill>
                  <a:srgbClr val="000000"/>
                </a:solidFill>
                <a:cs typeface="Arial" charset="0"/>
              </a:rPr>
              <a:t>dành</a:t>
            </a:r>
            <a:r>
              <a:rPr lang="en-US" sz="2000" b="1" dirty="0" smtClean="0">
                <a:solidFill>
                  <a:srgbClr val="000000"/>
                </a:solidFill>
                <a:cs typeface="Arial" charset="0"/>
              </a:rPr>
              <a:t> </a:t>
            </a:r>
            <a:r>
              <a:rPr lang="en-US" sz="2000" b="1" dirty="0" err="1" smtClean="0">
                <a:solidFill>
                  <a:srgbClr val="000000"/>
                </a:solidFill>
                <a:cs typeface="Arial" charset="0"/>
              </a:rPr>
              <a:t>cho</a:t>
            </a:r>
            <a:r>
              <a:rPr lang="en-US" sz="2000" b="1" dirty="0" smtClean="0">
                <a:solidFill>
                  <a:srgbClr val="000000"/>
                </a:solidFill>
                <a:cs typeface="Arial" charset="0"/>
              </a:rPr>
              <a:t> HS</a:t>
            </a:r>
            <a:endParaRPr lang="en-US" sz="2000" b="1" dirty="0">
              <a:solidFill>
                <a:srgbClr val="000000"/>
              </a:solidFill>
              <a:cs typeface="Arial" charset="0"/>
            </a:endParaRPr>
          </a:p>
        </p:txBody>
      </p:sp>
    </p:spTree>
    <p:extLst>
      <p:ext uri="{BB962C8B-B14F-4D97-AF65-F5344CB8AC3E}">
        <p14:creationId xmlns:p14="http://schemas.microsoft.com/office/powerpoint/2010/main" val="1690118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5.1. Vật lý (chính khoá): Mạch điện mềm dẻo</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428963"/>
            <a:ext cx="3192780" cy="281287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416" y="2428963"/>
            <a:ext cx="5018584" cy="2823790"/>
          </a:xfrm>
          <a:prstGeom prst="rect">
            <a:avLst/>
          </a:prstGeom>
        </p:spPr>
      </p:pic>
    </p:spTree>
    <p:extLst>
      <p:ext uri="{BB962C8B-B14F-4D97-AF65-F5344CB8AC3E}">
        <p14:creationId xmlns:p14="http://schemas.microsoft.com/office/powerpoint/2010/main" val="19288767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5.1. Vật lý (chính khoá): Mạch điện mềm dẻo</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590800"/>
            <a:ext cx="4114800" cy="2743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613" y="2617480"/>
            <a:ext cx="4098387" cy="2707093"/>
          </a:xfrm>
          <a:prstGeom prst="rect">
            <a:avLst/>
          </a:prstGeom>
        </p:spPr>
      </p:pic>
    </p:spTree>
    <p:extLst>
      <p:ext uri="{BB962C8B-B14F-4D97-AF65-F5344CB8AC3E}">
        <p14:creationId xmlns:p14="http://schemas.microsoft.com/office/powerpoint/2010/main" val="372043918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5.1. Vật lý (chính khoá): Mạch điện mềm dẻo</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849" y="2590800"/>
            <a:ext cx="4068551" cy="305141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209800"/>
            <a:ext cx="2918064" cy="3890752"/>
          </a:xfrm>
          <a:prstGeom prst="rect">
            <a:avLst/>
          </a:prstGeom>
        </p:spPr>
      </p:pic>
    </p:spTree>
    <p:extLst>
      <p:ext uri="{BB962C8B-B14F-4D97-AF65-F5344CB8AC3E}">
        <p14:creationId xmlns:p14="http://schemas.microsoft.com/office/powerpoint/2010/main" val="27590468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2447925"/>
            <a:ext cx="9144000" cy="142875"/>
            <a:chOff x="0" y="1824"/>
            <a:chExt cx="5760" cy="90"/>
          </a:xfrm>
        </p:grpSpPr>
        <p:sp>
          <p:nvSpPr>
            <p:cNvPr id="13315" name="Rectangle 3"/>
            <p:cNvSpPr>
              <a:spLocks noChangeArrowheads="1"/>
            </p:cNvSpPr>
            <p:nvPr/>
          </p:nvSpPr>
          <p:spPr bwMode="gray">
            <a:xfrm>
              <a:off x="0" y="1824"/>
              <a:ext cx="5760" cy="90"/>
            </a:xfrm>
            <a:prstGeom prst="rect">
              <a:avLst/>
            </a:prstGeom>
            <a:gradFill rotWithShape="1">
              <a:gsLst>
                <a:gs pos="0">
                  <a:srgbClr val="5F5F5F"/>
                </a:gs>
                <a:gs pos="50000">
                  <a:srgbClr val="5F5F5F">
                    <a:gamma/>
                    <a:tint val="45490"/>
                    <a:invGamma/>
                  </a:srgbClr>
                </a:gs>
                <a:gs pos="100000">
                  <a:srgbClr val="5F5F5F"/>
                </a:gs>
              </a:gsLst>
              <a:lin ang="5400000" scaled="1"/>
            </a:gradFill>
            <a:ln w="9525" algn="ctr">
              <a:noFill/>
              <a:miter lim="800000"/>
              <a:headEnd/>
              <a:tailEnd/>
            </a:ln>
            <a:effectLst/>
          </p:spPr>
          <p:txBody>
            <a:bodyPr wrap="none" anchor="ctr"/>
            <a:lstStyle/>
            <a:p>
              <a:endParaRPr lang="en-US"/>
            </a:p>
          </p:txBody>
        </p:sp>
        <p:sp>
          <p:nvSpPr>
            <p:cNvPr id="13316" name="Rectangle 4"/>
            <p:cNvSpPr>
              <a:spLocks noChangeArrowheads="1"/>
            </p:cNvSpPr>
            <p:nvPr/>
          </p:nvSpPr>
          <p:spPr bwMode="gray">
            <a:xfrm>
              <a:off x="0" y="1872"/>
              <a:ext cx="5760" cy="34"/>
            </a:xfrm>
            <a:prstGeom prst="rect">
              <a:avLst/>
            </a:prstGeom>
            <a:gradFill rotWithShape="1">
              <a:gsLst>
                <a:gs pos="0">
                  <a:srgbClr val="808080">
                    <a:gamma/>
                    <a:tint val="30196"/>
                    <a:invGamma/>
                  </a:srgbClr>
                </a:gs>
                <a:gs pos="100000">
                  <a:srgbClr val="808080"/>
                </a:gs>
              </a:gsLst>
              <a:lin ang="5400000" scaled="1"/>
            </a:gradFill>
            <a:ln w="9525" algn="ctr">
              <a:noFill/>
              <a:miter lim="800000"/>
              <a:headEnd/>
              <a:tailEnd/>
            </a:ln>
            <a:effectLst/>
          </p:spPr>
          <p:txBody>
            <a:bodyPr wrap="none" anchor="ctr"/>
            <a:lstStyle/>
            <a:p>
              <a:endParaRPr lang="en-US"/>
            </a:p>
          </p:txBody>
        </p:sp>
      </p:grpSp>
      <p:grpSp>
        <p:nvGrpSpPr>
          <p:cNvPr id="13317" name="Group 5"/>
          <p:cNvGrpSpPr>
            <a:grpSpLocks/>
          </p:cNvGrpSpPr>
          <p:nvPr/>
        </p:nvGrpSpPr>
        <p:grpSpPr bwMode="auto">
          <a:xfrm>
            <a:off x="6462713" y="1676400"/>
            <a:ext cx="2139950" cy="3744912"/>
            <a:chOff x="4071" y="1584"/>
            <a:chExt cx="1348" cy="2359"/>
          </a:xfrm>
        </p:grpSpPr>
        <p:grpSp>
          <p:nvGrpSpPr>
            <p:cNvPr id="13318" name="Group 6"/>
            <p:cNvGrpSpPr>
              <a:grpSpLocks/>
            </p:cNvGrpSpPr>
            <p:nvPr/>
          </p:nvGrpSpPr>
          <p:grpSpPr bwMode="auto">
            <a:xfrm rot="3877067">
              <a:off x="4323" y="2848"/>
              <a:ext cx="1577" cy="614"/>
              <a:chOff x="2290" y="2725"/>
              <a:chExt cx="1832" cy="713"/>
            </a:xfrm>
          </p:grpSpPr>
          <p:grpSp>
            <p:nvGrpSpPr>
              <p:cNvPr id="13319" name="Group 7"/>
              <p:cNvGrpSpPr>
                <a:grpSpLocks/>
              </p:cNvGrpSpPr>
              <p:nvPr/>
            </p:nvGrpSpPr>
            <p:grpSpPr bwMode="auto">
              <a:xfrm>
                <a:off x="2290" y="3030"/>
                <a:ext cx="1832" cy="408"/>
                <a:chOff x="2290" y="3030"/>
                <a:chExt cx="1832" cy="408"/>
              </a:xfrm>
            </p:grpSpPr>
            <p:sp>
              <p:nvSpPr>
                <p:cNvPr id="13320" name="Freeform 8"/>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accent2">
                        <a:gamma/>
                        <a:shade val="46275"/>
                        <a:invGamma/>
                      </a:schemeClr>
                    </a:gs>
                    <a:gs pos="100000">
                      <a:schemeClr val="accent2"/>
                    </a:gs>
                  </a:gsLst>
                  <a:lin ang="5400000" scaled="1"/>
                </a:gradFill>
                <a:ln w="0">
                  <a:noFill/>
                  <a:prstDash val="solid"/>
                  <a:round/>
                  <a:headEnd/>
                  <a:tailEnd/>
                </a:ln>
              </p:spPr>
              <p:txBody>
                <a:bodyPr/>
                <a:lstStyle/>
                <a:p>
                  <a:endParaRPr lang="en-US"/>
                </a:p>
              </p:txBody>
            </p:sp>
            <p:sp>
              <p:nvSpPr>
                <p:cNvPr id="13321" name="Freeform 9"/>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nvGrpSpPr>
              <p:cNvPr id="13322" name="Group 10"/>
              <p:cNvGrpSpPr>
                <a:grpSpLocks/>
              </p:cNvGrpSpPr>
              <p:nvPr/>
            </p:nvGrpSpPr>
            <p:grpSpPr bwMode="auto">
              <a:xfrm flipV="1">
                <a:off x="2290" y="2725"/>
                <a:ext cx="1406" cy="313"/>
                <a:chOff x="2290" y="3030"/>
                <a:chExt cx="1832" cy="408"/>
              </a:xfrm>
            </p:grpSpPr>
            <p:sp>
              <p:nvSpPr>
                <p:cNvPr id="13323" name="Freeform 1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accent2"/>
                </a:solidFill>
                <a:ln w="0">
                  <a:noFill/>
                  <a:prstDash val="solid"/>
                  <a:round/>
                  <a:headEnd/>
                  <a:tailEnd/>
                </a:ln>
              </p:spPr>
              <p:txBody>
                <a:bodyPr/>
                <a:lstStyle/>
                <a:p>
                  <a:endParaRPr lang="en-US"/>
                </a:p>
              </p:txBody>
            </p:sp>
            <p:sp>
              <p:nvSpPr>
                <p:cNvPr id="13324" name="Freeform 1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sp>
          <p:nvSpPr>
            <p:cNvPr id="13325" name="Oval 13"/>
            <p:cNvSpPr>
              <a:spLocks noChangeArrowheads="1"/>
            </p:cNvSpPr>
            <p:nvPr/>
          </p:nvSpPr>
          <p:spPr bwMode="gray">
            <a:xfrm>
              <a:off x="4071" y="1584"/>
              <a:ext cx="1090" cy="1088"/>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3326" name="Oval 14"/>
            <p:cNvSpPr>
              <a:spLocks noChangeArrowheads="1"/>
            </p:cNvSpPr>
            <p:nvPr/>
          </p:nvSpPr>
          <p:spPr bwMode="gray">
            <a:xfrm>
              <a:off x="4074" y="1587"/>
              <a:ext cx="1090" cy="1088"/>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n-US"/>
            </a:p>
          </p:txBody>
        </p:sp>
        <p:sp>
          <p:nvSpPr>
            <p:cNvPr id="13327" name="Oval 15"/>
            <p:cNvSpPr>
              <a:spLocks noChangeArrowheads="1"/>
            </p:cNvSpPr>
            <p:nvPr/>
          </p:nvSpPr>
          <p:spPr bwMode="gray">
            <a:xfrm>
              <a:off x="4131" y="1655"/>
              <a:ext cx="946" cy="945"/>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3328" name="Oval 16"/>
            <p:cNvSpPr>
              <a:spLocks noChangeArrowheads="1"/>
            </p:cNvSpPr>
            <p:nvPr/>
          </p:nvSpPr>
          <p:spPr bwMode="gray">
            <a:xfrm>
              <a:off x="4128" y="1650"/>
              <a:ext cx="946" cy="945"/>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n-US"/>
            </a:p>
          </p:txBody>
        </p:sp>
        <p:sp>
          <p:nvSpPr>
            <p:cNvPr id="13329" name="Oval 17"/>
            <p:cNvSpPr>
              <a:spLocks noChangeArrowheads="1"/>
            </p:cNvSpPr>
            <p:nvPr/>
          </p:nvSpPr>
          <p:spPr bwMode="gray">
            <a:xfrm>
              <a:off x="4178" y="1703"/>
              <a:ext cx="852" cy="850"/>
            </a:xfrm>
            <a:prstGeom prst="ellipse">
              <a:avLst/>
            </a:prstGeom>
            <a:solidFill>
              <a:srgbClr val="000000"/>
            </a:solidFill>
            <a:ln w="38100" algn="ctr">
              <a:noFill/>
              <a:round/>
              <a:headEnd/>
              <a:tailEnd/>
            </a:ln>
            <a:effectLst/>
          </p:spPr>
          <p:txBody>
            <a:bodyPr anchor="ctr">
              <a:spAutoFit/>
            </a:bodyPr>
            <a:lstStyle/>
            <a:p>
              <a:endParaRPr lang="en-US"/>
            </a:p>
          </p:txBody>
        </p:sp>
        <p:grpSp>
          <p:nvGrpSpPr>
            <p:cNvPr id="13330" name="Group 18"/>
            <p:cNvGrpSpPr>
              <a:grpSpLocks/>
            </p:cNvGrpSpPr>
            <p:nvPr/>
          </p:nvGrpSpPr>
          <p:grpSpPr bwMode="auto">
            <a:xfrm>
              <a:off x="4197" y="1716"/>
              <a:ext cx="826" cy="825"/>
              <a:chOff x="4166" y="1706"/>
              <a:chExt cx="1252" cy="1252"/>
            </a:xfrm>
          </p:grpSpPr>
          <p:sp>
            <p:nvSpPr>
              <p:cNvPr id="13331" name="Oval 1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3332"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3333" name="Oval 2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3334" name="Oval 2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13335" name="Text Box 23"/>
            <p:cNvSpPr txBox="1">
              <a:spLocks noChangeArrowheads="1"/>
            </p:cNvSpPr>
            <p:nvPr/>
          </p:nvSpPr>
          <p:spPr bwMode="gray">
            <a:xfrm rot="3925970">
              <a:off x="4362" y="3098"/>
              <a:ext cx="1212" cy="252"/>
            </a:xfrm>
            <a:prstGeom prst="rect">
              <a:avLst/>
            </a:prstGeom>
            <a:noFill/>
            <a:ln w="9525">
              <a:noFill/>
              <a:miter lim="800000"/>
              <a:headEnd/>
              <a:tailEnd/>
            </a:ln>
            <a:effectLst/>
          </p:spPr>
          <p:txBody>
            <a:bodyPr wrap="square">
              <a:spAutoFit/>
            </a:bodyPr>
            <a:lstStyle/>
            <a:p>
              <a:pPr eaLnBrk="0" hangingPunct="0"/>
              <a:r>
                <a:rPr lang="en-US" sz="2000" b="1" smtClean="0">
                  <a:solidFill>
                    <a:srgbClr val="FFFFFF"/>
                  </a:solidFill>
                </a:rPr>
                <a:t>CMCN lần 4</a:t>
              </a:r>
              <a:endParaRPr lang="en-US" sz="2000" b="1">
                <a:solidFill>
                  <a:srgbClr val="FFFFFF"/>
                </a:solidFill>
              </a:endParaRPr>
            </a:p>
          </p:txBody>
        </p:sp>
        <p:sp>
          <p:nvSpPr>
            <p:cNvPr id="13336" name="Text Box 24"/>
            <p:cNvSpPr txBox="1">
              <a:spLocks noChangeArrowheads="1"/>
            </p:cNvSpPr>
            <p:nvPr/>
          </p:nvSpPr>
          <p:spPr bwMode="gray">
            <a:xfrm rot="3925970">
              <a:off x="4609" y="2933"/>
              <a:ext cx="1151" cy="194"/>
            </a:xfrm>
            <a:prstGeom prst="rect">
              <a:avLst/>
            </a:prstGeom>
            <a:noFill/>
            <a:ln w="9525">
              <a:noFill/>
              <a:miter lim="800000"/>
              <a:headEnd/>
              <a:tailEnd/>
            </a:ln>
            <a:effectLst/>
          </p:spPr>
          <p:txBody>
            <a:bodyPr wrap="square">
              <a:spAutoFit/>
            </a:bodyPr>
            <a:lstStyle/>
            <a:p>
              <a:pPr eaLnBrk="0" hangingPunct="0"/>
              <a:r>
                <a:rPr lang="en-US" sz="1400" b="1" smtClean="0">
                  <a:solidFill>
                    <a:srgbClr val="FFFFFF"/>
                  </a:solidFill>
                </a:rPr>
                <a:t>IoT, TĐH, TTNT</a:t>
              </a:r>
              <a:endParaRPr lang="en-US" sz="1400" b="1">
                <a:solidFill>
                  <a:srgbClr val="FFFFFF"/>
                </a:solidFill>
              </a:endParaRPr>
            </a:p>
          </p:txBody>
        </p:sp>
      </p:grpSp>
      <p:cxnSp>
        <p:nvCxnSpPr>
          <p:cNvPr id="13341" name="AutoShape 29"/>
          <p:cNvCxnSpPr>
            <a:cxnSpLocks noChangeShapeType="1"/>
            <a:stCxn id="13337" idx="3"/>
            <a:endCxn id="13338" idx="1"/>
          </p:cNvCxnSpPr>
          <p:nvPr/>
        </p:nvCxnSpPr>
        <p:spPr bwMode="auto">
          <a:xfrm>
            <a:off x="1508840" y="2511941"/>
            <a:ext cx="1275635" cy="9525"/>
          </a:xfrm>
          <a:prstGeom prst="straightConnector1">
            <a:avLst/>
          </a:prstGeom>
          <a:noFill/>
          <a:ln w="9525">
            <a:solidFill>
              <a:srgbClr val="B2B2B2"/>
            </a:solidFill>
            <a:round/>
            <a:headEnd/>
            <a:tailEnd type="triangle" w="med" len="med"/>
          </a:ln>
          <a:effectLst/>
        </p:spPr>
      </p:cxnSp>
      <p:cxnSp>
        <p:nvCxnSpPr>
          <p:cNvPr id="13342" name="AutoShape 30"/>
          <p:cNvCxnSpPr>
            <a:cxnSpLocks noChangeShapeType="1"/>
            <a:stCxn id="13338" idx="3"/>
          </p:cNvCxnSpPr>
          <p:nvPr/>
        </p:nvCxnSpPr>
        <p:spPr bwMode="auto">
          <a:xfrm flipV="1">
            <a:off x="3482102" y="2520950"/>
            <a:ext cx="1283573" cy="516"/>
          </a:xfrm>
          <a:prstGeom prst="straightConnector1">
            <a:avLst/>
          </a:prstGeom>
          <a:noFill/>
          <a:ln w="9525">
            <a:solidFill>
              <a:srgbClr val="B2B2B2"/>
            </a:solidFill>
            <a:round/>
            <a:headEnd/>
            <a:tailEnd type="triangle" w="med" len="med"/>
          </a:ln>
          <a:effectLst/>
        </p:spPr>
      </p:cxnSp>
      <p:grpSp>
        <p:nvGrpSpPr>
          <p:cNvPr id="13346" name="Group 34"/>
          <p:cNvGrpSpPr>
            <a:grpSpLocks/>
          </p:cNvGrpSpPr>
          <p:nvPr/>
        </p:nvGrpSpPr>
        <p:grpSpPr bwMode="auto">
          <a:xfrm>
            <a:off x="4495800" y="1804987"/>
            <a:ext cx="1905000" cy="3417888"/>
            <a:chOff x="2832" y="1665"/>
            <a:chExt cx="1200" cy="2153"/>
          </a:xfrm>
        </p:grpSpPr>
        <p:grpSp>
          <p:nvGrpSpPr>
            <p:cNvPr id="13347" name="Group 35"/>
            <p:cNvGrpSpPr>
              <a:grpSpLocks/>
            </p:cNvGrpSpPr>
            <p:nvPr/>
          </p:nvGrpSpPr>
          <p:grpSpPr bwMode="auto">
            <a:xfrm rot="3877067">
              <a:off x="2936" y="2723"/>
              <a:ext cx="1577" cy="614"/>
              <a:chOff x="2290" y="2725"/>
              <a:chExt cx="1832" cy="713"/>
            </a:xfrm>
          </p:grpSpPr>
          <p:grpSp>
            <p:nvGrpSpPr>
              <p:cNvPr id="13348" name="Group 36"/>
              <p:cNvGrpSpPr>
                <a:grpSpLocks/>
              </p:cNvGrpSpPr>
              <p:nvPr/>
            </p:nvGrpSpPr>
            <p:grpSpPr bwMode="auto">
              <a:xfrm>
                <a:off x="2290" y="3030"/>
                <a:ext cx="1832" cy="408"/>
                <a:chOff x="2290" y="3030"/>
                <a:chExt cx="1832" cy="408"/>
              </a:xfrm>
            </p:grpSpPr>
            <p:sp>
              <p:nvSpPr>
                <p:cNvPr id="13349" name="Freeform 37"/>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w="0">
                  <a:noFill/>
                  <a:prstDash val="solid"/>
                  <a:round/>
                  <a:headEnd/>
                  <a:tailEnd/>
                </a:ln>
              </p:spPr>
              <p:txBody>
                <a:bodyPr/>
                <a:lstStyle/>
                <a:p>
                  <a:endParaRPr lang="en-US"/>
                </a:p>
              </p:txBody>
            </p:sp>
            <p:sp>
              <p:nvSpPr>
                <p:cNvPr id="13350" name="Freeform 38"/>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nvGrpSpPr>
              <p:cNvPr id="13351" name="Group 39"/>
              <p:cNvGrpSpPr>
                <a:grpSpLocks/>
              </p:cNvGrpSpPr>
              <p:nvPr/>
            </p:nvGrpSpPr>
            <p:grpSpPr bwMode="auto">
              <a:xfrm flipV="1">
                <a:off x="2290" y="2725"/>
                <a:ext cx="1406" cy="313"/>
                <a:chOff x="2290" y="3030"/>
                <a:chExt cx="1832" cy="408"/>
              </a:xfrm>
            </p:grpSpPr>
            <p:sp>
              <p:nvSpPr>
                <p:cNvPr id="13352" name="Freeform 40"/>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w="0">
                  <a:noFill/>
                  <a:prstDash val="solid"/>
                  <a:round/>
                  <a:headEnd/>
                  <a:tailEnd/>
                </a:ln>
              </p:spPr>
              <p:txBody>
                <a:bodyPr/>
                <a:lstStyle/>
                <a:p>
                  <a:endParaRPr lang="en-US"/>
                </a:p>
              </p:txBody>
            </p:sp>
            <p:sp>
              <p:nvSpPr>
                <p:cNvPr id="13353" name="Freeform 41"/>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sp>
          <p:nvSpPr>
            <p:cNvPr id="13354" name="Text Box 42"/>
            <p:cNvSpPr txBox="1">
              <a:spLocks noChangeArrowheads="1"/>
            </p:cNvSpPr>
            <p:nvPr/>
          </p:nvSpPr>
          <p:spPr bwMode="gray">
            <a:xfrm rot="3925970">
              <a:off x="2963" y="2936"/>
              <a:ext cx="1240" cy="252"/>
            </a:xfrm>
            <a:prstGeom prst="rect">
              <a:avLst/>
            </a:prstGeom>
            <a:noFill/>
            <a:ln w="9525">
              <a:noFill/>
              <a:miter lim="800000"/>
              <a:headEnd/>
              <a:tailEnd/>
            </a:ln>
            <a:effectLst/>
          </p:spPr>
          <p:txBody>
            <a:bodyPr wrap="square">
              <a:spAutoFit/>
            </a:bodyPr>
            <a:lstStyle/>
            <a:p>
              <a:pPr eaLnBrk="0" hangingPunct="0"/>
              <a:r>
                <a:rPr lang="en-US" sz="2000" b="1">
                  <a:solidFill>
                    <a:srgbClr val="FFFFFF"/>
                  </a:solidFill>
                </a:rPr>
                <a:t>CMCN lần </a:t>
              </a:r>
              <a:r>
                <a:rPr lang="en-US" sz="2000" b="1" smtClean="0">
                  <a:solidFill>
                    <a:srgbClr val="FFFFFF"/>
                  </a:solidFill>
                </a:rPr>
                <a:t>3</a:t>
              </a:r>
              <a:endParaRPr lang="en-US" sz="2000" b="1">
                <a:solidFill>
                  <a:srgbClr val="FFFFFF"/>
                </a:solidFill>
              </a:endParaRPr>
            </a:p>
          </p:txBody>
        </p:sp>
        <p:sp>
          <p:nvSpPr>
            <p:cNvPr id="13355" name="Text Box 43"/>
            <p:cNvSpPr txBox="1">
              <a:spLocks noChangeArrowheads="1"/>
            </p:cNvSpPr>
            <p:nvPr/>
          </p:nvSpPr>
          <p:spPr bwMode="gray">
            <a:xfrm rot="3925970">
              <a:off x="3141" y="2793"/>
              <a:ext cx="1334" cy="194"/>
            </a:xfrm>
            <a:prstGeom prst="rect">
              <a:avLst/>
            </a:prstGeom>
            <a:noFill/>
            <a:ln w="9525">
              <a:noFill/>
              <a:miter lim="800000"/>
              <a:headEnd/>
              <a:tailEnd/>
            </a:ln>
            <a:effectLst/>
          </p:spPr>
          <p:txBody>
            <a:bodyPr wrap="square">
              <a:spAutoFit/>
            </a:bodyPr>
            <a:lstStyle/>
            <a:p>
              <a:pPr eaLnBrk="0" hangingPunct="0"/>
              <a:r>
                <a:rPr lang="en-US" sz="1400" b="1" smtClean="0">
                  <a:solidFill>
                    <a:srgbClr val="FFFFFF"/>
                  </a:solidFill>
                </a:rPr>
                <a:t>Máy tính điện tử</a:t>
              </a:r>
              <a:endParaRPr lang="en-US" sz="1400" b="1">
                <a:solidFill>
                  <a:srgbClr val="FFFFFF"/>
                </a:solidFill>
              </a:endParaRPr>
            </a:p>
          </p:txBody>
        </p:sp>
        <p:sp>
          <p:nvSpPr>
            <p:cNvPr id="13356" name="Oval 44"/>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3357" name="Oval 45"/>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endParaRPr lang="en-US"/>
            </a:p>
          </p:txBody>
        </p:sp>
        <p:sp>
          <p:nvSpPr>
            <p:cNvPr id="13358" name="Oval 46"/>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3359" name="Oval 47"/>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w="38100" algn="ctr">
              <a:noFill/>
              <a:round/>
              <a:headEnd/>
              <a:tailEnd/>
            </a:ln>
            <a:effectLst/>
          </p:spPr>
          <p:txBody>
            <a:bodyPr anchor="ctr">
              <a:spAutoFit/>
            </a:bodyPr>
            <a:lstStyle/>
            <a:p>
              <a:endParaRPr lang="en-US"/>
            </a:p>
          </p:txBody>
        </p:sp>
        <p:sp>
          <p:nvSpPr>
            <p:cNvPr id="13360" name="Oval 48"/>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w="38100" algn="ctr">
              <a:noFill/>
              <a:round/>
              <a:headEnd/>
              <a:tailEnd/>
            </a:ln>
            <a:effectLst/>
          </p:spPr>
          <p:txBody>
            <a:bodyPr anchor="ctr">
              <a:spAutoFit/>
            </a:bodyPr>
            <a:lstStyle/>
            <a:p>
              <a:endParaRPr lang="en-US"/>
            </a:p>
          </p:txBody>
        </p:sp>
        <p:grpSp>
          <p:nvGrpSpPr>
            <p:cNvPr id="13361" name="Group 49"/>
            <p:cNvGrpSpPr>
              <a:grpSpLocks/>
            </p:cNvGrpSpPr>
            <p:nvPr/>
          </p:nvGrpSpPr>
          <p:grpSpPr bwMode="auto">
            <a:xfrm>
              <a:off x="2943" y="1775"/>
              <a:ext cx="687" cy="697"/>
              <a:chOff x="4166" y="1706"/>
              <a:chExt cx="1252" cy="1252"/>
            </a:xfrm>
          </p:grpSpPr>
          <p:sp>
            <p:nvSpPr>
              <p:cNvPr id="13362" name="Oval 50"/>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3363" name="Oval 51"/>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3364" name="Oval 52"/>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3365" name="Oval 53"/>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13366" name="Rectangle 54"/>
          <p:cNvSpPr>
            <a:spLocks noGrp="1" noChangeArrowheads="1"/>
          </p:cNvSpPr>
          <p:nvPr>
            <p:ph type="title"/>
          </p:nvPr>
        </p:nvSpPr>
        <p:spPr/>
        <p:txBody>
          <a:bodyPr/>
          <a:lstStyle/>
          <a:p>
            <a:r>
              <a:rPr lang="en-US" sz="3600" smtClean="0"/>
              <a:t>I. TỔNG QUAN</a:t>
            </a:r>
            <a:endParaRPr lang="en-US"/>
          </a:p>
        </p:txBody>
      </p:sp>
      <p:grpSp>
        <p:nvGrpSpPr>
          <p:cNvPr id="13367" name="Group 55"/>
          <p:cNvGrpSpPr>
            <a:grpSpLocks/>
          </p:cNvGrpSpPr>
          <p:nvPr/>
        </p:nvGrpSpPr>
        <p:grpSpPr bwMode="auto">
          <a:xfrm>
            <a:off x="2438400" y="1804987"/>
            <a:ext cx="1905000" cy="3417888"/>
            <a:chOff x="2832" y="1665"/>
            <a:chExt cx="1200" cy="2153"/>
          </a:xfrm>
        </p:grpSpPr>
        <p:grpSp>
          <p:nvGrpSpPr>
            <p:cNvPr id="13368" name="Group 56"/>
            <p:cNvGrpSpPr>
              <a:grpSpLocks/>
            </p:cNvGrpSpPr>
            <p:nvPr/>
          </p:nvGrpSpPr>
          <p:grpSpPr bwMode="auto">
            <a:xfrm rot="3877067">
              <a:off x="2936" y="2723"/>
              <a:ext cx="1577" cy="614"/>
              <a:chOff x="2290" y="2725"/>
              <a:chExt cx="1832" cy="713"/>
            </a:xfrm>
          </p:grpSpPr>
          <p:grpSp>
            <p:nvGrpSpPr>
              <p:cNvPr id="13369" name="Group 57"/>
              <p:cNvGrpSpPr>
                <a:grpSpLocks/>
              </p:cNvGrpSpPr>
              <p:nvPr/>
            </p:nvGrpSpPr>
            <p:grpSpPr bwMode="auto">
              <a:xfrm>
                <a:off x="2290" y="3030"/>
                <a:ext cx="1832" cy="408"/>
                <a:chOff x="2290" y="3030"/>
                <a:chExt cx="1832" cy="408"/>
              </a:xfrm>
            </p:grpSpPr>
            <p:sp>
              <p:nvSpPr>
                <p:cNvPr id="13370" name="Freeform 58"/>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w="0">
                  <a:noFill/>
                  <a:prstDash val="solid"/>
                  <a:round/>
                  <a:headEnd/>
                  <a:tailEnd/>
                </a:ln>
              </p:spPr>
              <p:txBody>
                <a:bodyPr/>
                <a:lstStyle/>
                <a:p>
                  <a:endParaRPr lang="en-US"/>
                </a:p>
              </p:txBody>
            </p:sp>
            <p:sp>
              <p:nvSpPr>
                <p:cNvPr id="13371" name="Freeform 59"/>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nvGrpSpPr>
              <p:cNvPr id="13372" name="Group 60"/>
              <p:cNvGrpSpPr>
                <a:grpSpLocks/>
              </p:cNvGrpSpPr>
              <p:nvPr/>
            </p:nvGrpSpPr>
            <p:grpSpPr bwMode="auto">
              <a:xfrm flipV="1">
                <a:off x="2290" y="2725"/>
                <a:ext cx="1406" cy="313"/>
                <a:chOff x="2290" y="3030"/>
                <a:chExt cx="1832" cy="408"/>
              </a:xfrm>
            </p:grpSpPr>
            <p:sp>
              <p:nvSpPr>
                <p:cNvPr id="13373" name="Freeform 6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w="0">
                  <a:noFill/>
                  <a:prstDash val="solid"/>
                  <a:round/>
                  <a:headEnd/>
                  <a:tailEnd/>
                </a:ln>
              </p:spPr>
              <p:txBody>
                <a:bodyPr/>
                <a:lstStyle/>
                <a:p>
                  <a:endParaRPr lang="en-US"/>
                </a:p>
              </p:txBody>
            </p:sp>
            <p:sp>
              <p:nvSpPr>
                <p:cNvPr id="13374" name="Freeform 6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sp>
          <p:nvSpPr>
            <p:cNvPr id="13375" name="Text Box 63"/>
            <p:cNvSpPr txBox="1">
              <a:spLocks noChangeArrowheads="1"/>
            </p:cNvSpPr>
            <p:nvPr/>
          </p:nvSpPr>
          <p:spPr bwMode="gray">
            <a:xfrm rot="3925970">
              <a:off x="2974" y="2918"/>
              <a:ext cx="1202" cy="252"/>
            </a:xfrm>
            <a:prstGeom prst="rect">
              <a:avLst/>
            </a:prstGeom>
            <a:noFill/>
            <a:ln w="9525">
              <a:noFill/>
              <a:miter lim="800000"/>
              <a:headEnd/>
              <a:tailEnd/>
            </a:ln>
            <a:effectLst/>
          </p:spPr>
          <p:txBody>
            <a:bodyPr wrap="square">
              <a:spAutoFit/>
            </a:bodyPr>
            <a:lstStyle/>
            <a:p>
              <a:pPr eaLnBrk="0" hangingPunct="0"/>
              <a:r>
                <a:rPr lang="en-US" sz="2000" b="1">
                  <a:solidFill>
                    <a:srgbClr val="FFFFFF"/>
                  </a:solidFill>
                </a:rPr>
                <a:t>CMCN lần </a:t>
              </a:r>
              <a:r>
                <a:rPr lang="en-US" sz="2000" b="1" smtClean="0">
                  <a:solidFill>
                    <a:srgbClr val="FFFFFF"/>
                  </a:solidFill>
                </a:rPr>
                <a:t>2</a:t>
              </a:r>
              <a:endParaRPr lang="en-US" sz="2000" b="1">
                <a:solidFill>
                  <a:srgbClr val="FFFFFF"/>
                </a:solidFill>
              </a:endParaRPr>
            </a:p>
          </p:txBody>
        </p:sp>
        <p:sp>
          <p:nvSpPr>
            <p:cNvPr id="13376" name="Text Box 64"/>
            <p:cNvSpPr txBox="1">
              <a:spLocks noChangeArrowheads="1"/>
            </p:cNvSpPr>
            <p:nvPr/>
          </p:nvSpPr>
          <p:spPr bwMode="gray">
            <a:xfrm rot="3925970">
              <a:off x="3215" y="2765"/>
              <a:ext cx="1159" cy="194"/>
            </a:xfrm>
            <a:prstGeom prst="rect">
              <a:avLst/>
            </a:prstGeom>
            <a:noFill/>
            <a:ln w="9525">
              <a:noFill/>
              <a:miter lim="800000"/>
              <a:headEnd/>
              <a:tailEnd/>
            </a:ln>
            <a:effectLst/>
          </p:spPr>
          <p:txBody>
            <a:bodyPr wrap="square">
              <a:spAutoFit/>
            </a:bodyPr>
            <a:lstStyle/>
            <a:p>
              <a:pPr eaLnBrk="0" hangingPunct="0"/>
              <a:r>
                <a:rPr lang="en-US" sz="1400" b="1">
                  <a:solidFill>
                    <a:srgbClr val="FFFFFF"/>
                  </a:solidFill>
                </a:rPr>
                <a:t>Động cơ  </a:t>
              </a:r>
              <a:r>
                <a:rPr lang="en-US" sz="1400" b="1" smtClean="0">
                  <a:solidFill>
                    <a:srgbClr val="FFFFFF"/>
                  </a:solidFill>
                </a:rPr>
                <a:t>điện</a:t>
              </a:r>
              <a:endParaRPr lang="en-US" sz="1400" b="1">
                <a:solidFill>
                  <a:srgbClr val="FFFFFF"/>
                </a:solidFill>
              </a:endParaRPr>
            </a:p>
          </p:txBody>
        </p:sp>
        <p:sp>
          <p:nvSpPr>
            <p:cNvPr id="13377" name="Oval 65"/>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3378" name="Oval 66"/>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endParaRPr lang="en-US"/>
            </a:p>
          </p:txBody>
        </p:sp>
        <p:sp>
          <p:nvSpPr>
            <p:cNvPr id="13379" name="Oval 67"/>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3380" name="Oval 68"/>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w="38100" algn="ctr">
              <a:noFill/>
              <a:round/>
              <a:headEnd/>
              <a:tailEnd/>
            </a:ln>
            <a:effectLst/>
          </p:spPr>
          <p:txBody>
            <a:bodyPr anchor="ctr">
              <a:spAutoFit/>
            </a:bodyPr>
            <a:lstStyle/>
            <a:p>
              <a:endParaRPr lang="en-US"/>
            </a:p>
          </p:txBody>
        </p:sp>
        <p:sp>
          <p:nvSpPr>
            <p:cNvPr id="13381" name="Oval 69"/>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w="38100" algn="ctr">
              <a:noFill/>
              <a:round/>
              <a:headEnd/>
              <a:tailEnd/>
            </a:ln>
            <a:effectLst/>
          </p:spPr>
          <p:txBody>
            <a:bodyPr anchor="ctr">
              <a:spAutoFit/>
            </a:bodyPr>
            <a:lstStyle/>
            <a:p>
              <a:endParaRPr lang="en-US"/>
            </a:p>
          </p:txBody>
        </p:sp>
        <p:grpSp>
          <p:nvGrpSpPr>
            <p:cNvPr id="13382" name="Group 70"/>
            <p:cNvGrpSpPr>
              <a:grpSpLocks/>
            </p:cNvGrpSpPr>
            <p:nvPr/>
          </p:nvGrpSpPr>
          <p:grpSpPr bwMode="auto">
            <a:xfrm>
              <a:off x="2943" y="1775"/>
              <a:ext cx="687" cy="697"/>
              <a:chOff x="4166" y="1706"/>
              <a:chExt cx="1252" cy="1252"/>
            </a:xfrm>
          </p:grpSpPr>
          <p:sp>
            <p:nvSpPr>
              <p:cNvPr id="13383" name="Oval 7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3384" name="Oval 7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3385" name="Oval 7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3386" name="Oval 7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grpSp>
        <p:nvGrpSpPr>
          <p:cNvPr id="13387" name="Group 75"/>
          <p:cNvGrpSpPr>
            <a:grpSpLocks/>
          </p:cNvGrpSpPr>
          <p:nvPr/>
        </p:nvGrpSpPr>
        <p:grpSpPr bwMode="auto">
          <a:xfrm>
            <a:off x="457200" y="1804987"/>
            <a:ext cx="1905000" cy="3417888"/>
            <a:chOff x="2832" y="1665"/>
            <a:chExt cx="1200" cy="2153"/>
          </a:xfrm>
        </p:grpSpPr>
        <p:grpSp>
          <p:nvGrpSpPr>
            <p:cNvPr id="13388" name="Group 76"/>
            <p:cNvGrpSpPr>
              <a:grpSpLocks/>
            </p:cNvGrpSpPr>
            <p:nvPr/>
          </p:nvGrpSpPr>
          <p:grpSpPr bwMode="auto">
            <a:xfrm rot="3877067">
              <a:off x="2936" y="2723"/>
              <a:ext cx="1577" cy="614"/>
              <a:chOff x="2290" y="2725"/>
              <a:chExt cx="1832" cy="713"/>
            </a:xfrm>
          </p:grpSpPr>
          <p:grpSp>
            <p:nvGrpSpPr>
              <p:cNvPr id="13389" name="Group 77"/>
              <p:cNvGrpSpPr>
                <a:grpSpLocks/>
              </p:cNvGrpSpPr>
              <p:nvPr/>
            </p:nvGrpSpPr>
            <p:grpSpPr bwMode="auto">
              <a:xfrm>
                <a:off x="2290" y="3030"/>
                <a:ext cx="1832" cy="408"/>
                <a:chOff x="2290" y="3030"/>
                <a:chExt cx="1832" cy="408"/>
              </a:xfrm>
            </p:grpSpPr>
            <p:sp>
              <p:nvSpPr>
                <p:cNvPr id="13390" name="Freeform 78"/>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w="0">
                  <a:noFill/>
                  <a:prstDash val="solid"/>
                  <a:round/>
                  <a:headEnd/>
                  <a:tailEnd/>
                </a:ln>
              </p:spPr>
              <p:txBody>
                <a:bodyPr/>
                <a:lstStyle/>
                <a:p>
                  <a:endParaRPr lang="en-US"/>
                </a:p>
              </p:txBody>
            </p:sp>
            <p:sp>
              <p:nvSpPr>
                <p:cNvPr id="13391" name="Freeform 79"/>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nvGrpSpPr>
              <p:cNvPr id="13392" name="Group 80"/>
              <p:cNvGrpSpPr>
                <a:grpSpLocks/>
              </p:cNvGrpSpPr>
              <p:nvPr/>
            </p:nvGrpSpPr>
            <p:grpSpPr bwMode="auto">
              <a:xfrm flipV="1">
                <a:off x="2290" y="2725"/>
                <a:ext cx="1406" cy="313"/>
                <a:chOff x="2290" y="3030"/>
                <a:chExt cx="1832" cy="408"/>
              </a:xfrm>
            </p:grpSpPr>
            <p:sp>
              <p:nvSpPr>
                <p:cNvPr id="13393" name="Freeform 8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w="0">
                  <a:noFill/>
                  <a:prstDash val="solid"/>
                  <a:round/>
                  <a:headEnd/>
                  <a:tailEnd/>
                </a:ln>
              </p:spPr>
              <p:txBody>
                <a:bodyPr/>
                <a:lstStyle/>
                <a:p>
                  <a:endParaRPr lang="en-US"/>
                </a:p>
              </p:txBody>
            </p:sp>
            <p:sp>
              <p:nvSpPr>
                <p:cNvPr id="13394" name="Freeform 8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sp>
          <p:nvSpPr>
            <p:cNvPr id="13395" name="Text Box 83"/>
            <p:cNvSpPr txBox="1">
              <a:spLocks noChangeArrowheads="1"/>
            </p:cNvSpPr>
            <p:nvPr/>
          </p:nvSpPr>
          <p:spPr bwMode="gray">
            <a:xfrm rot="3925970">
              <a:off x="2971" y="2924"/>
              <a:ext cx="1215" cy="252"/>
            </a:xfrm>
            <a:prstGeom prst="rect">
              <a:avLst/>
            </a:prstGeom>
            <a:noFill/>
            <a:ln w="9525">
              <a:noFill/>
              <a:miter lim="800000"/>
              <a:headEnd/>
              <a:tailEnd/>
            </a:ln>
            <a:effectLst/>
          </p:spPr>
          <p:txBody>
            <a:bodyPr wrap="square">
              <a:spAutoFit/>
            </a:bodyPr>
            <a:lstStyle/>
            <a:p>
              <a:pPr eaLnBrk="0" hangingPunct="0"/>
              <a:r>
                <a:rPr lang="en-US" sz="2000" b="1" smtClean="0">
                  <a:solidFill>
                    <a:srgbClr val="FFFFFF"/>
                  </a:solidFill>
                </a:rPr>
                <a:t>CMCN lần 1</a:t>
              </a:r>
              <a:endParaRPr lang="en-US" sz="2000" b="1">
                <a:solidFill>
                  <a:srgbClr val="FFFFFF"/>
                </a:solidFill>
              </a:endParaRPr>
            </a:p>
          </p:txBody>
        </p:sp>
        <p:sp>
          <p:nvSpPr>
            <p:cNvPr id="13396" name="Text Box 84"/>
            <p:cNvSpPr txBox="1">
              <a:spLocks noChangeArrowheads="1"/>
            </p:cNvSpPr>
            <p:nvPr/>
          </p:nvSpPr>
          <p:spPr bwMode="gray">
            <a:xfrm rot="3925970">
              <a:off x="3206" y="2776"/>
              <a:ext cx="1180" cy="194"/>
            </a:xfrm>
            <a:prstGeom prst="rect">
              <a:avLst/>
            </a:prstGeom>
            <a:noFill/>
            <a:ln w="9525">
              <a:noFill/>
              <a:miter lim="800000"/>
              <a:headEnd/>
              <a:tailEnd/>
            </a:ln>
            <a:effectLst/>
          </p:spPr>
          <p:txBody>
            <a:bodyPr wrap="square">
              <a:spAutoFit/>
            </a:bodyPr>
            <a:lstStyle/>
            <a:p>
              <a:pPr eaLnBrk="0" hangingPunct="0"/>
              <a:r>
                <a:rPr lang="en-US" sz="1400" b="1" smtClean="0">
                  <a:solidFill>
                    <a:srgbClr val="FFFFFF"/>
                  </a:solidFill>
                </a:rPr>
                <a:t>Động cơ  nhiệt</a:t>
              </a:r>
              <a:endParaRPr lang="en-US" sz="1400" b="1">
                <a:solidFill>
                  <a:srgbClr val="FFFFFF"/>
                </a:solidFill>
              </a:endParaRPr>
            </a:p>
          </p:txBody>
        </p:sp>
        <p:sp>
          <p:nvSpPr>
            <p:cNvPr id="13397" name="Oval 85"/>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3398" name="Oval 86"/>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endParaRPr lang="en-US"/>
            </a:p>
          </p:txBody>
        </p:sp>
        <p:sp>
          <p:nvSpPr>
            <p:cNvPr id="13399" name="Oval 87"/>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3400" name="Oval 88"/>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w="38100" algn="ctr">
              <a:noFill/>
              <a:round/>
              <a:headEnd/>
              <a:tailEnd/>
            </a:ln>
            <a:effectLst/>
          </p:spPr>
          <p:txBody>
            <a:bodyPr anchor="ctr">
              <a:spAutoFit/>
            </a:bodyPr>
            <a:lstStyle/>
            <a:p>
              <a:endParaRPr lang="en-US"/>
            </a:p>
          </p:txBody>
        </p:sp>
        <p:sp>
          <p:nvSpPr>
            <p:cNvPr id="13401" name="Oval 89"/>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w="38100" algn="ctr">
              <a:noFill/>
              <a:round/>
              <a:headEnd/>
              <a:tailEnd/>
            </a:ln>
            <a:effectLst/>
          </p:spPr>
          <p:txBody>
            <a:bodyPr anchor="ctr">
              <a:spAutoFit/>
            </a:bodyPr>
            <a:lstStyle/>
            <a:p>
              <a:endParaRPr lang="en-US"/>
            </a:p>
          </p:txBody>
        </p:sp>
        <p:grpSp>
          <p:nvGrpSpPr>
            <p:cNvPr id="13402" name="Group 90"/>
            <p:cNvGrpSpPr>
              <a:grpSpLocks/>
            </p:cNvGrpSpPr>
            <p:nvPr/>
          </p:nvGrpSpPr>
          <p:grpSpPr bwMode="auto">
            <a:xfrm>
              <a:off x="2943" y="1775"/>
              <a:ext cx="687" cy="697"/>
              <a:chOff x="4166" y="1706"/>
              <a:chExt cx="1252" cy="1252"/>
            </a:xfrm>
          </p:grpSpPr>
          <p:sp>
            <p:nvSpPr>
              <p:cNvPr id="13403" name="Oval 9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3404" name="Oval 9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3405" name="Oval 9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3406" name="Oval 9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13337" name="Text Box 25"/>
          <p:cNvSpPr txBox="1">
            <a:spLocks noChangeArrowheads="1"/>
          </p:cNvSpPr>
          <p:nvPr/>
        </p:nvSpPr>
        <p:spPr bwMode="auto">
          <a:xfrm>
            <a:off x="811213" y="2327275"/>
            <a:ext cx="697627" cy="369332"/>
          </a:xfrm>
          <a:prstGeom prst="rect">
            <a:avLst/>
          </a:prstGeom>
          <a:noFill/>
          <a:ln w="9525">
            <a:noFill/>
            <a:miter lim="800000"/>
            <a:headEnd/>
            <a:tailEnd/>
          </a:ln>
          <a:effectLst/>
        </p:spPr>
        <p:txBody>
          <a:bodyPr wrap="none">
            <a:spAutoFit/>
          </a:bodyPr>
          <a:lstStyle/>
          <a:p>
            <a:pPr algn="l" eaLnBrk="0" hangingPunct="0"/>
            <a:r>
              <a:rPr lang="en-US" smtClean="0">
                <a:solidFill>
                  <a:srgbClr val="080808"/>
                </a:solidFill>
              </a:rPr>
              <a:t>1784</a:t>
            </a:r>
            <a:endParaRPr lang="en-US">
              <a:solidFill>
                <a:srgbClr val="080808"/>
              </a:solidFill>
            </a:endParaRPr>
          </a:p>
        </p:txBody>
      </p:sp>
      <p:sp>
        <p:nvSpPr>
          <p:cNvPr id="13338" name="Text Box 26"/>
          <p:cNvSpPr txBox="1">
            <a:spLocks noChangeArrowheads="1"/>
          </p:cNvSpPr>
          <p:nvPr/>
        </p:nvSpPr>
        <p:spPr bwMode="auto">
          <a:xfrm>
            <a:off x="2784475" y="2336800"/>
            <a:ext cx="697627" cy="369332"/>
          </a:xfrm>
          <a:prstGeom prst="rect">
            <a:avLst/>
          </a:prstGeom>
          <a:noFill/>
          <a:ln w="9525">
            <a:noFill/>
            <a:miter lim="800000"/>
            <a:headEnd/>
            <a:tailEnd/>
          </a:ln>
          <a:effectLst/>
        </p:spPr>
        <p:txBody>
          <a:bodyPr wrap="none">
            <a:spAutoFit/>
          </a:bodyPr>
          <a:lstStyle/>
          <a:p>
            <a:pPr algn="l" eaLnBrk="0" hangingPunct="0"/>
            <a:r>
              <a:rPr lang="en-US" smtClean="0">
                <a:solidFill>
                  <a:srgbClr val="080808"/>
                </a:solidFill>
              </a:rPr>
              <a:t>1870</a:t>
            </a:r>
            <a:endParaRPr lang="en-US">
              <a:solidFill>
                <a:srgbClr val="080808"/>
              </a:solidFill>
            </a:endParaRPr>
          </a:p>
        </p:txBody>
      </p:sp>
      <p:sp>
        <p:nvSpPr>
          <p:cNvPr id="13344" name="Text Box 32"/>
          <p:cNvSpPr txBox="1">
            <a:spLocks noChangeArrowheads="1"/>
          </p:cNvSpPr>
          <p:nvPr/>
        </p:nvSpPr>
        <p:spPr bwMode="auto">
          <a:xfrm>
            <a:off x="4865688" y="2336800"/>
            <a:ext cx="697627" cy="369332"/>
          </a:xfrm>
          <a:prstGeom prst="rect">
            <a:avLst/>
          </a:prstGeom>
          <a:noFill/>
          <a:ln w="9525">
            <a:noFill/>
            <a:miter lim="800000"/>
            <a:headEnd/>
            <a:tailEnd/>
          </a:ln>
          <a:effectLst/>
        </p:spPr>
        <p:txBody>
          <a:bodyPr wrap="none">
            <a:spAutoFit/>
          </a:bodyPr>
          <a:lstStyle/>
          <a:p>
            <a:pPr algn="l" eaLnBrk="0" hangingPunct="0"/>
            <a:r>
              <a:rPr lang="en-US" smtClean="0">
                <a:solidFill>
                  <a:srgbClr val="080808"/>
                </a:solidFill>
              </a:rPr>
              <a:t>1969</a:t>
            </a:r>
            <a:endParaRPr lang="en-US">
              <a:solidFill>
                <a:srgbClr val="080808"/>
              </a:solidFill>
            </a:endParaRPr>
          </a:p>
        </p:txBody>
      </p:sp>
      <p:sp>
        <p:nvSpPr>
          <p:cNvPr id="13345" name="Text Box 33"/>
          <p:cNvSpPr txBox="1">
            <a:spLocks noChangeArrowheads="1"/>
          </p:cNvSpPr>
          <p:nvPr/>
        </p:nvSpPr>
        <p:spPr bwMode="auto">
          <a:xfrm>
            <a:off x="6908800" y="2297112"/>
            <a:ext cx="853760" cy="461665"/>
          </a:xfrm>
          <a:prstGeom prst="rect">
            <a:avLst/>
          </a:prstGeom>
          <a:noFill/>
          <a:ln w="9525">
            <a:noFill/>
            <a:miter lim="800000"/>
            <a:headEnd/>
            <a:tailEnd/>
          </a:ln>
          <a:effectLst/>
        </p:spPr>
        <p:txBody>
          <a:bodyPr wrap="none">
            <a:spAutoFit/>
          </a:bodyPr>
          <a:lstStyle/>
          <a:p>
            <a:pPr algn="l" eaLnBrk="0" hangingPunct="0"/>
            <a:r>
              <a:rPr lang="en-US" sz="2400" b="1" smtClean="0">
                <a:solidFill>
                  <a:srgbClr val="080808"/>
                </a:solidFill>
              </a:rPr>
              <a:t>2011</a:t>
            </a:r>
            <a:endParaRPr lang="en-US" sz="2400" b="1">
              <a:solidFill>
                <a:srgbClr val="080808"/>
              </a:solidFill>
            </a:endParaRPr>
          </a:p>
        </p:txBody>
      </p:sp>
      <p:sp>
        <p:nvSpPr>
          <p:cNvPr id="13407" name="Rectangle 95"/>
          <p:cNvSpPr>
            <a:spLocks noChangeArrowheads="1"/>
          </p:cNvSpPr>
          <p:nvPr/>
        </p:nvSpPr>
        <p:spPr bwMode="auto">
          <a:xfrm>
            <a:off x="0" y="1259607"/>
            <a:ext cx="9144000" cy="389017"/>
          </a:xfrm>
          <a:prstGeom prst="rect">
            <a:avLst/>
          </a:prstGeom>
          <a:noFill/>
          <a:ln w="9525" algn="ctr">
            <a:noFill/>
            <a:miter lim="800000"/>
            <a:headEnd/>
            <a:tailEnd/>
          </a:ln>
          <a:effectLst/>
        </p:spPr>
        <p:txBody>
          <a:bodyPr wrap="square">
            <a:spAutoFit/>
          </a:bodyPr>
          <a:lstStyle/>
          <a:p>
            <a:pPr algn="l" eaLnBrk="0" hangingPunct="0">
              <a:lnSpc>
                <a:spcPct val="110000"/>
              </a:lnSpc>
            </a:pPr>
            <a:r>
              <a:rPr lang="en-US" sz="1900" b="1" smtClean="0">
                <a:solidFill>
                  <a:srgbClr val="000000"/>
                </a:solidFill>
              </a:rPr>
              <a:t>1. Cuộc cách mạng công nghiệp lần thứ tư – Việt Nam không thể đứng ngoài</a:t>
            </a:r>
            <a:endParaRPr lang="en-US" sz="1900">
              <a:solidFill>
                <a:srgbClr val="000000"/>
              </a:solidFill>
              <a:cs typeface="Arial" charset="0"/>
            </a:endParaRPr>
          </a:p>
        </p:txBody>
      </p:sp>
      <p:sp>
        <p:nvSpPr>
          <p:cNvPr id="93" name="Rectangle 92"/>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4" name="Rectangle 95"/>
          <p:cNvSpPr>
            <a:spLocks noChangeArrowheads="1"/>
          </p:cNvSpPr>
          <p:nvPr/>
        </p:nvSpPr>
        <p:spPr bwMode="auto">
          <a:xfrm>
            <a:off x="366713" y="5317589"/>
            <a:ext cx="8610600" cy="769441"/>
          </a:xfrm>
          <a:prstGeom prst="rect">
            <a:avLst/>
          </a:prstGeom>
          <a:noFill/>
          <a:ln w="9525" algn="ctr">
            <a:noFill/>
            <a:miter lim="800000"/>
            <a:headEnd/>
            <a:tailEnd/>
          </a:ln>
          <a:effectLst/>
        </p:spPr>
        <p:txBody>
          <a:bodyPr wrap="square">
            <a:spAutoFit/>
          </a:bodyPr>
          <a:lstStyle/>
          <a:p>
            <a:pPr algn="l" eaLnBrk="0" hangingPunct="0">
              <a:lnSpc>
                <a:spcPct val="110000"/>
              </a:lnSpc>
            </a:pPr>
            <a:r>
              <a:rPr lang="en-US" sz="2000" smtClean="0">
                <a:solidFill>
                  <a:srgbClr val="000000"/>
                </a:solidFill>
              </a:rPr>
              <a:t>Nguồn lao động giản đơn của Việt Nam bị đe doạ.</a:t>
            </a:r>
          </a:p>
          <a:p>
            <a:pPr algn="l" eaLnBrk="0" hangingPunct="0">
              <a:lnSpc>
                <a:spcPct val="110000"/>
              </a:lnSpc>
            </a:pPr>
            <a:r>
              <a:rPr lang="en-US" sz="2000" smtClean="0">
                <a:solidFill>
                  <a:srgbClr val="000000"/>
                </a:solidFill>
                <a:cs typeface="Arial" charset="0"/>
              </a:rPr>
              <a:t>-&gt; Đòi hỏi nguồn lao động trẻ có tri thức, năng lực thực tiễn, sáng tạo.</a:t>
            </a:r>
            <a:endParaRPr lang="en-US" sz="2000">
              <a:solidFill>
                <a:srgbClr val="000000"/>
              </a:solidFill>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5.2. Hoá học (chính khoá): Chất thử pH từ thực vật</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1" y="2209800"/>
            <a:ext cx="7848599" cy="3819651"/>
          </a:xfrm>
          <a:prstGeom prst="rect">
            <a:avLst/>
          </a:prstGeom>
        </p:spPr>
      </p:pic>
    </p:spTree>
    <p:extLst>
      <p:ext uri="{BB962C8B-B14F-4D97-AF65-F5344CB8AC3E}">
        <p14:creationId xmlns:p14="http://schemas.microsoft.com/office/powerpoint/2010/main" val="14079194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5.3. Toán học (chính khoá): Hình học của lon nước giải khát</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942" y="2133600"/>
            <a:ext cx="5444116" cy="4122728"/>
          </a:xfrm>
          <a:prstGeom prst="rect">
            <a:avLst/>
          </a:prstGeom>
        </p:spPr>
      </p:pic>
    </p:spTree>
    <p:extLst>
      <p:ext uri="{BB962C8B-B14F-4D97-AF65-F5344CB8AC3E}">
        <p14:creationId xmlns:p14="http://schemas.microsoft.com/office/powerpoint/2010/main" val="62499613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646331"/>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5.4. Sinh học (chính khoá): Rau trái tươi và phương pháp bảo quản trong không khí</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451" y="2348735"/>
            <a:ext cx="5732149" cy="3823465"/>
          </a:xfrm>
          <a:prstGeom prst="rect">
            <a:avLst/>
          </a:prstGeom>
        </p:spPr>
      </p:pic>
    </p:spTree>
    <p:extLst>
      <p:ext uri="{BB962C8B-B14F-4D97-AF65-F5344CB8AC3E}">
        <p14:creationId xmlns:p14="http://schemas.microsoft.com/office/powerpoint/2010/main" val="314739338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646331"/>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5.5. Toán học (dự án ngoại khoá, mức độ đơn giản): Đo chu vi          của Trái Đất</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209800"/>
            <a:ext cx="4165600" cy="4165600"/>
          </a:xfrm>
          <a:prstGeom prst="rect">
            <a:avLst/>
          </a:prstGeom>
        </p:spPr>
      </p:pic>
    </p:spTree>
    <p:extLst>
      <p:ext uri="{BB962C8B-B14F-4D97-AF65-F5344CB8AC3E}">
        <p14:creationId xmlns:p14="http://schemas.microsoft.com/office/powerpoint/2010/main" val="104549393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5.6. Dự án tích hợp, liên môn phúc tạp: Chống xói mòn bờ biển</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17" y="2362200"/>
            <a:ext cx="3773883" cy="28304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362200"/>
            <a:ext cx="4192035" cy="2830412"/>
          </a:xfrm>
          <a:prstGeom prst="rect">
            <a:avLst/>
          </a:prstGeom>
        </p:spPr>
      </p:pic>
    </p:spTree>
    <p:extLst>
      <p:ext uri="{BB962C8B-B14F-4D97-AF65-F5344CB8AC3E}">
        <p14:creationId xmlns:p14="http://schemas.microsoft.com/office/powerpoint/2010/main" val="90419042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5.7. Cuộc thi Robot chi phí thấp</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spTree>
    <p:extLst>
      <p:ext uri="{BB962C8B-B14F-4D97-AF65-F5344CB8AC3E}">
        <p14:creationId xmlns:p14="http://schemas.microsoft.com/office/powerpoint/2010/main" val="7061659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5.7. Cuộc thi Robot chi phí thấp</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spTree>
    <p:extLst>
      <p:ext uri="{BB962C8B-B14F-4D97-AF65-F5344CB8AC3E}">
        <p14:creationId xmlns:p14="http://schemas.microsoft.com/office/powerpoint/2010/main" val="36829301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5.8. Thiết kế và đua xe năng lượng mặt trời</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spTree>
    <p:extLst>
      <p:ext uri="{BB962C8B-B14F-4D97-AF65-F5344CB8AC3E}">
        <p14:creationId xmlns:p14="http://schemas.microsoft.com/office/powerpoint/2010/main" val="397821642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143000"/>
            <a:ext cx="6945313" cy="400110"/>
          </a:xfrm>
          <a:prstGeom prst="rect">
            <a:avLst/>
          </a:prstGeom>
          <a:noFill/>
          <a:ln w="9525" algn="ctr">
            <a:noFill/>
            <a:miter lim="800000"/>
            <a:headEnd/>
            <a:tailEnd/>
          </a:ln>
          <a:effectLst/>
        </p:spPr>
        <p:txBody>
          <a:bodyPr wrap="square">
            <a:spAutoFit/>
          </a:bodyPr>
          <a:lstStyle/>
          <a:p>
            <a:pPr marL="514350" marR="0" lvl="0" indent="-514350" algn="l" defTabSz="914400" eaLnBrk="0" fontAlgn="auto" latinLnBrk="0" hangingPunct="0">
              <a:lnSpc>
                <a:spcPct val="100000"/>
              </a:lnSpc>
              <a:spcBef>
                <a:spcPts val="0"/>
              </a:spcBef>
              <a:spcAft>
                <a:spcPts val="0"/>
              </a:spcAft>
              <a:buClrTx/>
              <a:buSzTx/>
              <a:buFontTx/>
              <a:buNone/>
              <a:tabLst/>
              <a:defRPr/>
            </a:pPr>
            <a:r>
              <a:rPr lang="en-US" sz="2000" b="1" kern="0" dirty="0" smtClean="0">
                <a:solidFill>
                  <a:sysClr val="windowText" lastClr="000000"/>
                </a:solidFill>
              </a:rPr>
              <a:t>6. </a:t>
            </a:r>
            <a:r>
              <a:rPr lang="en-US" sz="2000" b="1" kern="0" dirty="0" err="1">
                <a:solidFill>
                  <a:sysClr val="windowText" lastClr="000000"/>
                </a:solidFill>
              </a:rPr>
              <a:t>Triển</a:t>
            </a:r>
            <a:r>
              <a:rPr lang="en-US" sz="2000" b="1" kern="0" dirty="0">
                <a:solidFill>
                  <a:sysClr val="windowText" lastClr="000000"/>
                </a:solidFill>
              </a:rPr>
              <a:t> </a:t>
            </a:r>
            <a:r>
              <a:rPr lang="en-US" sz="2000" b="1" kern="0" dirty="0" err="1">
                <a:solidFill>
                  <a:sysClr val="windowText" lastClr="000000"/>
                </a:solidFill>
              </a:rPr>
              <a:t>khai</a:t>
            </a:r>
            <a:r>
              <a:rPr lang="en-US" sz="2000" b="1" kern="0" dirty="0">
                <a:solidFill>
                  <a:sysClr val="windowText" lastClr="000000"/>
                </a:solidFill>
              </a:rPr>
              <a:t> </a:t>
            </a:r>
            <a:r>
              <a:rPr lang="en-US" sz="2000" b="1" kern="0" dirty="0" err="1">
                <a:solidFill>
                  <a:sysClr val="windowText" lastClr="000000"/>
                </a:solidFill>
              </a:rPr>
              <a:t>phương</a:t>
            </a:r>
            <a:r>
              <a:rPr lang="en-US" sz="2000" b="1" kern="0" dirty="0">
                <a:solidFill>
                  <a:sysClr val="windowText" lastClr="000000"/>
                </a:solidFill>
              </a:rPr>
              <a:t> </a:t>
            </a:r>
            <a:r>
              <a:rPr lang="en-US" sz="2000" b="1" kern="0" dirty="0" err="1">
                <a:solidFill>
                  <a:sysClr val="windowText" lastClr="000000"/>
                </a:solidFill>
              </a:rPr>
              <a:t>pháp</a:t>
            </a:r>
            <a:r>
              <a:rPr lang="en-US" sz="2000" b="1" kern="0" dirty="0">
                <a:solidFill>
                  <a:sysClr val="windowText" lastClr="000000"/>
                </a:solidFill>
              </a:rPr>
              <a:t> </a:t>
            </a:r>
            <a:r>
              <a:rPr lang="en-US" sz="2000" b="1" kern="0" dirty="0" err="1">
                <a:solidFill>
                  <a:sysClr val="windowText" lastClr="000000"/>
                </a:solidFill>
              </a:rPr>
              <a:t>giáo</a:t>
            </a:r>
            <a:r>
              <a:rPr lang="en-US" sz="2000" b="1" kern="0" dirty="0">
                <a:solidFill>
                  <a:sysClr val="windowText" lastClr="000000"/>
                </a:solidFill>
              </a:rPr>
              <a:t> </a:t>
            </a:r>
            <a:r>
              <a:rPr lang="en-US" sz="2000" b="1" kern="0" dirty="0" err="1">
                <a:solidFill>
                  <a:sysClr val="windowText" lastClr="000000"/>
                </a:solidFill>
              </a:rPr>
              <a:t>dục</a:t>
            </a:r>
            <a:r>
              <a:rPr lang="en-US" sz="2000" b="1" kern="0" dirty="0">
                <a:solidFill>
                  <a:sysClr val="windowText" lastClr="000000"/>
                </a:solidFill>
              </a:rPr>
              <a:t> STEM</a:t>
            </a:r>
          </a:p>
        </p:txBody>
      </p:sp>
      <p:sp>
        <p:nvSpPr>
          <p:cNvPr id="46" name="Line 12"/>
          <p:cNvSpPr>
            <a:spLocks noChangeShapeType="1"/>
          </p:cNvSpPr>
          <p:nvPr/>
        </p:nvSpPr>
        <p:spPr bwMode="gray">
          <a:xfrm flipH="1">
            <a:off x="827584" y="5198737"/>
            <a:ext cx="2392363" cy="1587"/>
          </a:xfrm>
          <a:prstGeom prst="line">
            <a:avLst/>
          </a:prstGeom>
          <a:noFill/>
          <a:ln w="19050" cap="rnd">
            <a:solidFill>
              <a:srgbClr val="5F5F5F"/>
            </a:solidFill>
            <a:prstDash val="sysDot"/>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47" name="Line 13"/>
          <p:cNvSpPr>
            <a:spLocks noChangeShapeType="1"/>
          </p:cNvSpPr>
          <p:nvPr/>
        </p:nvSpPr>
        <p:spPr bwMode="gray">
          <a:xfrm flipH="1">
            <a:off x="827584" y="4357362"/>
            <a:ext cx="2809875" cy="1587"/>
          </a:xfrm>
          <a:prstGeom prst="line">
            <a:avLst/>
          </a:prstGeom>
          <a:noFill/>
          <a:ln w="19050" cap="rnd">
            <a:solidFill>
              <a:srgbClr val="5F5F5F"/>
            </a:solidFill>
            <a:prstDash val="sysDot"/>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48" name="Line 14"/>
          <p:cNvSpPr>
            <a:spLocks noChangeShapeType="1"/>
          </p:cNvSpPr>
          <p:nvPr/>
        </p:nvSpPr>
        <p:spPr bwMode="gray">
          <a:xfrm flipH="1">
            <a:off x="827584" y="3528687"/>
            <a:ext cx="3287713" cy="1587"/>
          </a:xfrm>
          <a:prstGeom prst="line">
            <a:avLst/>
          </a:prstGeom>
          <a:noFill/>
          <a:ln w="19050" cap="rnd">
            <a:solidFill>
              <a:srgbClr val="5F5F5F"/>
            </a:solidFill>
            <a:prstDash val="sysDot"/>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49" name="Line 15"/>
          <p:cNvSpPr>
            <a:spLocks noChangeShapeType="1"/>
          </p:cNvSpPr>
          <p:nvPr/>
        </p:nvSpPr>
        <p:spPr bwMode="gray">
          <a:xfrm flipH="1">
            <a:off x="827584" y="2695249"/>
            <a:ext cx="3765550" cy="1588"/>
          </a:xfrm>
          <a:prstGeom prst="line">
            <a:avLst/>
          </a:prstGeom>
          <a:noFill/>
          <a:ln w="19050" cap="rnd">
            <a:solidFill>
              <a:srgbClr val="5F5F5F"/>
            </a:solidFill>
            <a:prstDash val="sysDot"/>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50" name="Line 16"/>
          <p:cNvSpPr>
            <a:spLocks noChangeShapeType="1"/>
          </p:cNvSpPr>
          <p:nvPr/>
        </p:nvSpPr>
        <p:spPr bwMode="gray">
          <a:xfrm flipH="1">
            <a:off x="827584" y="1984049"/>
            <a:ext cx="4184650" cy="1588"/>
          </a:xfrm>
          <a:prstGeom prst="line">
            <a:avLst/>
          </a:prstGeom>
          <a:noFill/>
          <a:ln w="19050" cap="rnd">
            <a:solidFill>
              <a:srgbClr val="5F5F5F"/>
            </a:solidFill>
            <a:prstDash val="sysDot"/>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51" name="Line 17"/>
          <p:cNvSpPr>
            <a:spLocks noChangeShapeType="1"/>
          </p:cNvSpPr>
          <p:nvPr/>
        </p:nvSpPr>
        <p:spPr bwMode="gray">
          <a:xfrm>
            <a:off x="1065709" y="1984049"/>
            <a:ext cx="1588" cy="711200"/>
          </a:xfrm>
          <a:prstGeom prst="line">
            <a:avLst/>
          </a:prstGeom>
          <a:noFill/>
          <a:ln w="9525">
            <a:solidFill>
              <a:srgbClr val="80808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52" name="Line 18"/>
          <p:cNvSpPr>
            <a:spLocks noChangeShapeType="1"/>
          </p:cNvSpPr>
          <p:nvPr/>
        </p:nvSpPr>
        <p:spPr bwMode="gray">
          <a:xfrm>
            <a:off x="1065709" y="2695249"/>
            <a:ext cx="1588" cy="841375"/>
          </a:xfrm>
          <a:prstGeom prst="line">
            <a:avLst/>
          </a:prstGeom>
          <a:noFill/>
          <a:ln w="9525">
            <a:solidFill>
              <a:srgbClr val="80808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53" name="Line 19"/>
          <p:cNvSpPr>
            <a:spLocks noChangeShapeType="1"/>
          </p:cNvSpPr>
          <p:nvPr/>
        </p:nvSpPr>
        <p:spPr bwMode="gray">
          <a:xfrm>
            <a:off x="1065709" y="3536624"/>
            <a:ext cx="1588" cy="841375"/>
          </a:xfrm>
          <a:prstGeom prst="line">
            <a:avLst/>
          </a:prstGeom>
          <a:noFill/>
          <a:ln w="9525">
            <a:solidFill>
              <a:srgbClr val="80808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54" name="Line 20"/>
          <p:cNvSpPr>
            <a:spLocks noChangeShapeType="1"/>
          </p:cNvSpPr>
          <p:nvPr/>
        </p:nvSpPr>
        <p:spPr bwMode="gray">
          <a:xfrm>
            <a:off x="1065709" y="4377999"/>
            <a:ext cx="1588" cy="841375"/>
          </a:xfrm>
          <a:prstGeom prst="line">
            <a:avLst/>
          </a:prstGeom>
          <a:noFill/>
          <a:ln w="9525">
            <a:solidFill>
              <a:srgbClr val="80808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55" name="Line 21"/>
          <p:cNvSpPr>
            <a:spLocks noChangeShapeType="1"/>
          </p:cNvSpPr>
          <p:nvPr/>
        </p:nvSpPr>
        <p:spPr bwMode="gray">
          <a:xfrm>
            <a:off x="1065709" y="5219374"/>
            <a:ext cx="1588" cy="776288"/>
          </a:xfrm>
          <a:prstGeom prst="line">
            <a:avLst/>
          </a:prstGeom>
          <a:noFill/>
          <a:ln w="9525">
            <a:solidFill>
              <a:srgbClr val="80808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grpSp>
        <p:nvGrpSpPr>
          <p:cNvPr id="56" name="Group 27"/>
          <p:cNvGrpSpPr>
            <a:grpSpLocks/>
          </p:cNvGrpSpPr>
          <p:nvPr/>
        </p:nvGrpSpPr>
        <p:grpSpPr bwMode="auto">
          <a:xfrm>
            <a:off x="3073400" y="1984049"/>
            <a:ext cx="5080000" cy="4030663"/>
            <a:chOff x="1702" y="1253"/>
            <a:chExt cx="3855" cy="2825"/>
          </a:xfrm>
        </p:grpSpPr>
        <p:sp>
          <p:nvSpPr>
            <p:cNvPr id="57" name="Freeform 28"/>
            <p:cNvSpPr>
              <a:spLocks/>
            </p:cNvSpPr>
            <p:nvPr/>
          </p:nvSpPr>
          <p:spPr bwMode="gray">
            <a:xfrm>
              <a:off x="4878" y="3211"/>
              <a:ext cx="679" cy="866"/>
            </a:xfrm>
            <a:custGeom>
              <a:avLst/>
              <a:gdLst/>
              <a:ahLst/>
              <a:cxnLst>
                <a:cxn ang="0">
                  <a:pos x="399" y="1078"/>
                </a:cxn>
                <a:cxn ang="0">
                  <a:pos x="0" y="459"/>
                </a:cxn>
                <a:cxn ang="0">
                  <a:pos x="374" y="0"/>
                </a:cxn>
                <a:cxn ang="0">
                  <a:pos x="846" y="536"/>
                </a:cxn>
                <a:cxn ang="0">
                  <a:pos x="399" y="1078"/>
                </a:cxn>
              </a:cxnLst>
              <a:rect l="0" t="0" r="r" b="b"/>
              <a:pathLst>
                <a:path w="847" h="1079">
                  <a:moveTo>
                    <a:pt x="399" y="1078"/>
                  </a:moveTo>
                  <a:lnTo>
                    <a:pt x="0" y="459"/>
                  </a:lnTo>
                  <a:lnTo>
                    <a:pt x="374" y="0"/>
                  </a:lnTo>
                  <a:lnTo>
                    <a:pt x="846" y="536"/>
                  </a:lnTo>
                  <a:lnTo>
                    <a:pt x="399" y="1078"/>
                  </a:lnTo>
                </a:path>
              </a:pathLst>
            </a:custGeom>
            <a:gradFill rotWithShape="0">
              <a:gsLst>
                <a:gs pos="0">
                  <a:srgbClr val="9BBB59">
                    <a:gamma/>
                    <a:shade val="69804"/>
                    <a:invGamma/>
                  </a:srgbClr>
                </a:gs>
                <a:gs pos="100000">
                  <a:srgbClr val="9BBB59"/>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58" name="Freeform 29"/>
            <p:cNvSpPr>
              <a:spLocks/>
            </p:cNvSpPr>
            <p:nvPr/>
          </p:nvSpPr>
          <p:spPr bwMode="gray">
            <a:xfrm>
              <a:off x="2010" y="3211"/>
              <a:ext cx="3167" cy="368"/>
            </a:xfrm>
            <a:custGeom>
              <a:avLst/>
              <a:gdLst/>
              <a:ahLst/>
              <a:cxnLst>
                <a:cxn ang="0">
                  <a:pos x="0" y="459"/>
                </a:cxn>
                <a:cxn ang="0">
                  <a:pos x="3573" y="459"/>
                </a:cxn>
                <a:cxn ang="0">
                  <a:pos x="3946" y="0"/>
                </a:cxn>
                <a:cxn ang="0">
                  <a:pos x="505" y="0"/>
                </a:cxn>
                <a:cxn ang="0">
                  <a:pos x="0" y="459"/>
                </a:cxn>
              </a:cxnLst>
              <a:rect l="0" t="0" r="r" b="b"/>
              <a:pathLst>
                <a:path w="3947" h="460">
                  <a:moveTo>
                    <a:pt x="0" y="459"/>
                  </a:moveTo>
                  <a:lnTo>
                    <a:pt x="3573" y="459"/>
                  </a:lnTo>
                  <a:lnTo>
                    <a:pt x="3946" y="0"/>
                  </a:lnTo>
                  <a:lnTo>
                    <a:pt x="505" y="0"/>
                  </a:lnTo>
                  <a:lnTo>
                    <a:pt x="0" y="459"/>
                  </a:lnTo>
                </a:path>
              </a:pathLst>
            </a:custGeom>
            <a:gradFill rotWithShape="0">
              <a:gsLst>
                <a:gs pos="0">
                  <a:srgbClr val="9BBB59"/>
                </a:gs>
                <a:gs pos="100000">
                  <a:srgbClr val="9BBB59">
                    <a:gamma/>
                    <a:shade val="63529"/>
                    <a:invGamma/>
                  </a:srgbClr>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59" name="Freeform 30"/>
            <p:cNvSpPr>
              <a:spLocks/>
            </p:cNvSpPr>
            <p:nvPr/>
          </p:nvSpPr>
          <p:spPr bwMode="gray">
            <a:xfrm>
              <a:off x="1702" y="3578"/>
              <a:ext cx="3497" cy="500"/>
            </a:xfrm>
            <a:custGeom>
              <a:avLst/>
              <a:gdLst>
                <a:gd name="T0" fmla="*/ 197 w 4357"/>
                <a:gd name="T1" fmla="*/ 0 h 623"/>
                <a:gd name="T2" fmla="*/ 2045 w 4357"/>
                <a:gd name="T3" fmla="*/ 0 h 623"/>
                <a:gd name="T4" fmla="*/ 2252 w 4357"/>
                <a:gd name="T5" fmla="*/ 321 h 623"/>
                <a:gd name="T6" fmla="*/ 0 w 4357"/>
                <a:gd name="T7" fmla="*/ 321 h 623"/>
                <a:gd name="T8" fmla="*/ 197 w 4357"/>
                <a:gd name="T9" fmla="*/ 0 h 6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57" h="623">
                  <a:moveTo>
                    <a:pt x="383" y="0"/>
                  </a:moveTo>
                  <a:lnTo>
                    <a:pt x="3954" y="0"/>
                  </a:lnTo>
                  <a:lnTo>
                    <a:pt x="4356" y="622"/>
                  </a:lnTo>
                  <a:lnTo>
                    <a:pt x="0" y="622"/>
                  </a:lnTo>
                  <a:lnTo>
                    <a:pt x="383" y="0"/>
                  </a:lnTo>
                </a:path>
              </a:pathLst>
            </a:custGeom>
            <a:solidFill>
              <a:srgbClr val="9BBB59"/>
            </a:solid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Verdana" pitchFamily="34" charset="0"/>
                <a:cs typeface="Arial" charset="0"/>
              </a:endParaRPr>
            </a:p>
          </p:txBody>
        </p:sp>
        <p:sp>
          <p:nvSpPr>
            <p:cNvPr id="60" name="Freeform 31"/>
            <p:cNvSpPr>
              <a:spLocks/>
            </p:cNvSpPr>
            <p:nvPr/>
          </p:nvSpPr>
          <p:spPr bwMode="gray">
            <a:xfrm>
              <a:off x="4522" y="2721"/>
              <a:ext cx="601" cy="784"/>
            </a:xfrm>
            <a:custGeom>
              <a:avLst/>
              <a:gdLst/>
              <a:ahLst/>
              <a:cxnLst>
                <a:cxn ang="0">
                  <a:pos x="382" y="976"/>
                </a:cxn>
                <a:cxn ang="0">
                  <a:pos x="0" y="342"/>
                </a:cxn>
                <a:cxn ang="0">
                  <a:pos x="280" y="0"/>
                </a:cxn>
                <a:cxn ang="0">
                  <a:pos x="748" y="538"/>
                </a:cxn>
                <a:cxn ang="0">
                  <a:pos x="382" y="976"/>
                </a:cxn>
              </a:cxnLst>
              <a:rect l="0" t="0" r="r" b="b"/>
              <a:pathLst>
                <a:path w="749" h="977">
                  <a:moveTo>
                    <a:pt x="382" y="976"/>
                  </a:moveTo>
                  <a:lnTo>
                    <a:pt x="0" y="342"/>
                  </a:lnTo>
                  <a:lnTo>
                    <a:pt x="280" y="0"/>
                  </a:lnTo>
                  <a:lnTo>
                    <a:pt x="748" y="538"/>
                  </a:lnTo>
                  <a:lnTo>
                    <a:pt x="382" y="976"/>
                  </a:lnTo>
                </a:path>
              </a:pathLst>
            </a:custGeom>
            <a:gradFill rotWithShape="0">
              <a:gsLst>
                <a:gs pos="0">
                  <a:srgbClr val="C0504D">
                    <a:gamma/>
                    <a:shade val="72941"/>
                    <a:invGamma/>
                  </a:srgbClr>
                </a:gs>
                <a:gs pos="100000">
                  <a:srgbClr val="C0504D"/>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1" name="Freeform 32"/>
            <p:cNvSpPr>
              <a:spLocks/>
            </p:cNvSpPr>
            <p:nvPr/>
          </p:nvSpPr>
          <p:spPr bwMode="gray">
            <a:xfrm>
              <a:off x="2371" y="2721"/>
              <a:ext cx="2379" cy="276"/>
            </a:xfrm>
            <a:custGeom>
              <a:avLst/>
              <a:gdLst/>
              <a:ahLst/>
              <a:cxnLst>
                <a:cxn ang="0">
                  <a:pos x="0" y="343"/>
                </a:cxn>
                <a:cxn ang="0">
                  <a:pos x="2684" y="343"/>
                </a:cxn>
                <a:cxn ang="0">
                  <a:pos x="2963" y="0"/>
                </a:cxn>
                <a:cxn ang="0">
                  <a:pos x="531" y="1"/>
                </a:cxn>
                <a:cxn ang="0">
                  <a:pos x="0" y="343"/>
                </a:cxn>
              </a:cxnLst>
              <a:rect l="0" t="0" r="r" b="b"/>
              <a:pathLst>
                <a:path w="2964" h="344">
                  <a:moveTo>
                    <a:pt x="0" y="343"/>
                  </a:moveTo>
                  <a:lnTo>
                    <a:pt x="2684" y="343"/>
                  </a:lnTo>
                  <a:lnTo>
                    <a:pt x="2963" y="0"/>
                  </a:lnTo>
                  <a:lnTo>
                    <a:pt x="531" y="1"/>
                  </a:lnTo>
                  <a:lnTo>
                    <a:pt x="0" y="343"/>
                  </a:lnTo>
                </a:path>
              </a:pathLst>
            </a:custGeom>
            <a:gradFill rotWithShape="1">
              <a:gsLst>
                <a:gs pos="0">
                  <a:srgbClr val="C0504D"/>
                </a:gs>
                <a:gs pos="100000">
                  <a:srgbClr val="C0504D">
                    <a:gamma/>
                    <a:shade val="44314"/>
                    <a:invGamma/>
                  </a:srgbClr>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2" name="Freeform 33"/>
            <p:cNvSpPr>
              <a:spLocks/>
            </p:cNvSpPr>
            <p:nvPr/>
          </p:nvSpPr>
          <p:spPr bwMode="gray">
            <a:xfrm>
              <a:off x="2069" y="2996"/>
              <a:ext cx="2763" cy="509"/>
            </a:xfrm>
            <a:custGeom>
              <a:avLst/>
              <a:gdLst>
                <a:gd name="T0" fmla="*/ 0 w 3443"/>
                <a:gd name="T1" fmla="*/ 328 h 634"/>
                <a:gd name="T2" fmla="*/ 1778 w 3443"/>
                <a:gd name="T3" fmla="*/ 328 h 634"/>
                <a:gd name="T4" fmla="*/ 1582 w 3443"/>
                <a:gd name="T5" fmla="*/ 0 h 634"/>
                <a:gd name="T6" fmla="*/ 195 w 3443"/>
                <a:gd name="T7" fmla="*/ 0 h 634"/>
                <a:gd name="T8" fmla="*/ 0 w 3443"/>
                <a:gd name="T9" fmla="*/ 328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43" h="634">
                  <a:moveTo>
                    <a:pt x="0" y="633"/>
                  </a:moveTo>
                  <a:lnTo>
                    <a:pt x="3442" y="633"/>
                  </a:lnTo>
                  <a:lnTo>
                    <a:pt x="3060" y="0"/>
                  </a:lnTo>
                  <a:lnTo>
                    <a:pt x="377" y="0"/>
                  </a:lnTo>
                  <a:lnTo>
                    <a:pt x="0" y="633"/>
                  </a:lnTo>
                </a:path>
              </a:pathLst>
            </a:custGeom>
            <a:solidFill>
              <a:srgbClr val="C0504D"/>
            </a:solid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Verdana" pitchFamily="34" charset="0"/>
                <a:cs typeface="Arial" charset="0"/>
              </a:endParaRPr>
            </a:p>
          </p:txBody>
        </p:sp>
        <p:sp>
          <p:nvSpPr>
            <p:cNvPr id="63" name="Freeform 34"/>
            <p:cNvSpPr>
              <a:spLocks/>
            </p:cNvSpPr>
            <p:nvPr/>
          </p:nvSpPr>
          <p:spPr bwMode="gray">
            <a:xfrm>
              <a:off x="4167" y="2235"/>
              <a:ext cx="526" cy="682"/>
            </a:xfrm>
            <a:custGeom>
              <a:avLst/>
              <a:gdLst/>
              <a:ahLst/>
              <a:cxnLst>
                <a:cxn ang="0">
                  <a:pos x="0" y="230"/>
                </a:cxn>
                <a:cxn ang="0">
                  <a:pos x="387" y="848"/>
                </a:cxn>
                <a:cxn ang="0">
                  <a:pos x="654" y="531"/>
                </a:cxn>
                <a:cxn ang="0">
                  <a:pos x="188" y="0"/>
                </a:cxn>
                <a:cxn ang="0">
                  <a:pos x="0" y="230"/>
                </a:cxn>
              </a:cxnLst>
              <a:rect l="0" t="0" r="r" b="b"/>
              <a:pathLst>
                <a:path w="655" h="849">
                  <a:moveTo>
                    <a:pt x="0" y="230"/>
                  </a:moveTo>
                  <a:lnTo>
                    <a:pt x="387" y="848"/>
                  </a:lnTo>
                  <a:lnTo>
                    <a:pt x="654" y="531"/>
                  </a:lnTo>
                  <a:lnTo>
                    <a:pt x="188" y="0"/>
                  </a:lnTo>
                  <a:lnTo>
                    <a:pt x="0" y="230"/>
                  </a:lnTo>
                </a:path>
              </a:pathLst>
            </a:custGeom>
            <a:gradFill rotWithShape="1">
              <a:gsLst>
                <a:gs pos="0">
                  <a:srgbClr val="9BBB59">
                    <a:gamma/>
                    <a:shade val="72941"/>
                    <a:invGamma/>
                  </a:srgbClr>
                </a:gs>
                <a:gs pos="100000">
                  <a:srgbClr val="9BBB59"/>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4" name="Freeform 35"/>
            <p:cNvSpPr>
              <a:spLocks/>
            </p:cNvSpPr>
            <p:nvPr/>
          </p:nvSpPr>
          <p:spPr bwMode="gray">
            <a:xfrm>
              <a:off x="2728" y="2235"/>
              <a:ext cx="1589" cy="185"/>
            </a:xfrm>
            <a:custGeom>
              <a:avLst/>
              <a:gdLst/>
              <a:ahLst/>
              <a:cxnLst>
                <a:cxn ang="0">
                  <a:pos x="0" y="228"/>
                </a:cxn>
                <a:cxn ang="0">
                  <a:pos x="1791" y="228"/>
                </a:cxn>
                <a:cxn ang="0">
                  <a:pos x="1979" y="0"/>
                </a:cxn>
                <a:cxn ang="0">
                  <a:pos x="500" y="0"/>
                </a:cxn>
                <a:cxn ang="0">
                  <a:pos x="0" y="228"/>
                </a:cxn>
              </a:cxnLst>
              <a:rect l="0" t="0" r="r" b="b"/>
              <a:pathLst>
                <a:path w="1980" h="229">
                  <a:moveTo>
                    <a:pt x="0" y="228"/>
                  </a:moveTo>
                  <a:lnTo>
                    <a:pt x="1791" y="228"/>
                  </a:lnTo>
                  <a:lnTo>
                    <a:pt x="1979" y="0"/>
                  </a:lnTo>
                  <a:lnTo>
                    <a:pt x="500" y="0"/>
                  </a:lnTo>
                  <a:lnTo>
                    <a:pt x="0" y="228"/>
                  </a:lnTo>
                </a:path>
              </a:pathLst>
            </a:custGeom>
            <a:gradFill rotWithShape="0">
              <a:gsLst>
                <a:gs pos="0">
                  <a:srgbClr val="9BBB59"/>
                </a:gs>
                <a:gs pos="100000">
                  <a:srgbClr val="9BBB59">
                    <a:gamma/>
                    <a:shade val="47451"/>
                    <a:invGamma/>
                  </a:srgbClr>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5" name="Freeform 36"/>
            <p:cNvSpPr>
              <a:spLocks/>
            </p:cNvSpPr>
            <p:nvPr/>
          </p:nvSpPr>
          <p:spPr bwMode="gray">
            <a:xfrm>
              <a:off x="2422" y="2419"/>
              <a:ext cx="2056" cy="498"/>
            </a:xfrm>
            <a:custGeom>
              <a:avLst/>
              <a:gdLst>
                <a:gd name="T0" fmla="*/ 0 w 2561"/>
                <a:gd name="T1" fmla="*/ 320 h 621"/>
                <a:gd name="T2" fmla="*/ 1325 w 2561"/>
                <a:gd name="T3" fmla="*/ 320 h 621"/>
                <a:gd name="T4" fmla="*/ 1124 w 2561"/>
                <a:gd name="T5" fmla="*/ 0 h 621"/>
                <a:gd name="T6" fmla="*/ 197 w 2561"/>
                <a:gd name="T7" fmla="*/ 0 h 621"/>
                <a:gd name="T8" fmla="*/ 0 w 2561"/>
                <a:gd name="T9" fmla="*/ 320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1" h="621">
                  <a:moveTo>
                    <a:pt x="0" y="620"/>
                  </a:moveTo>
                  <a:lnTo>
                    <a:pt x="2560" y="620"/>
                  </a:lnTo>
                  <a:lnTo>
                    <a:pt x="2172" y="0"/>
                  </a:lnTo>
                  <a:lnTo>
                    <a:pt x="382" y="0"/>
                  </a:lnTo>
                  <a:lnTo>
                    <a:pt x="0" y="620"/>
                  </a:lnTo>
                </a:path>
              </a:pathLst>
            </a:custGeom>
            <a:solidFill>
              <a:srgbClr val="9BBB59"/>
            </a:solid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Verdana" pitchFamily="34" charset="0"/>
                <a:cs typeface="Arial" charset="0"/>
              </a:endParaRPr>
            </a:p>
          </p:txBody>
        </p:sp>
        <p:sp>
          <p:nvSpPr>
            <p:cNvPr id="66" name="Freeform 37"/>
            <p:cNvSpPr>
              <a:spLocks/>
            </p:cNvSpPr>
            <p:nvPr/>
          </p:nvSpPr>
          <p:spPr bwMode="gray">
            <a:xfrm>
              <a:off x="3808" y="1744"/>
              <a:ext cx="453" cy="593"/>
            </a:xfrm>
            <a:custGeom>
              <a:avLst/>
              <a:gdLst/>
              <a:ahLst/>
              <a:cxnLst>
                <a:cxn ang="0">
                  <a:pos x="385" y="737"/>
                </a:cxn>
                <a:cxn ang="0">
                  <a:pos x="563" y="527"/>
                </a:cxn>
                <a:cxn ang="0">
                  <a:pos x="97" y="0"/>
                </a:cxn>
                <a:cxn ang="0">
                  <a:pos x="0" y="111"/>
                </a:cxn>
                <a:cxn ang="0">
                  <a:pos x="385" y="737"/>
                </a:cxn>
              </a:cxnLst>
              <a:rect l="0" t="0" r="r" b="b"/>
              <a:pathLst>
                <a:path w="564" h="738">
                  <a:moveTo>
                    <a:pt x="385" y="737"/>
                  </a:moveTo>
                  <a:lnTo>
                    <a:pt x="563" y="527"/>
                  </a:lnTo>
                  <a:lnTo>
                    <a:pt x="97" y="0"/>
                  </a:lnTo>
                  <a:lnTo>
                    <a:pt x="0" y="111"/>
                  </a:lnTo>
                  <a:lnTo>
                    <a:pt x="385" y="737"/>
                  </a:lnTo>
                </a:path>
              </a:pathLst>
            </a:custGeom>
            <a:gradFill rotWithShape="0">
              <a:gsLst>
                <a:gs pos="0">
                  <a:srgbClr val="C0504D">
                    <a:gamma/>
                    <a:shade val="79216"/>
                    <a:invGamma/>
                  </a:srgbClr>
                </a:gs>
                <a:gs pos="100000">
                  <a:srgbClr val="C0504D"/>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7" name="Freeform 38"/>
            <p:cNvSpPr>
              <a:spLocks/>
            </p:cNvSpPr>
            <p:nvPr/>
          </p:nvSpPr>
          <p:spPr bwMode="gray">
            <a:xfrm>
              <a:off x="3092" y="1744"/>
              <a:ext cx="793" cy="89"/>
            </a:xfrm>
            <a:custGeom>
              <a:avLst/>
              <a:gdLst/>
              <a:ahLst/>
              <a:cxnLst>
                <a:cxn ang="0">
                  <a:pos x="0" y="109"/>
                </a:cxn>
                <a:cxn ang="0">
                  <a:pos x="889" y="109"/>
                </a:cxn>
                <a:cxn ang="0">
                  <a:pos x="986" y="0"/>
                </a:cxn>
                <a:cxn ang="0">
                  <a:pos x="308" y="0"/>
                </a:cxn>
                <a:cxn ang="0">
                  <a:pos x="0" y="109"/>
                </a:cxn>
              </a:cxnLst>
              <a:rect l="0" t="0" r="r" b="b"/>
              <a:pathLst>
                <a:path w="987" h="110">
                  <a:moveTo>
                    <a:pt x="0" y="109"/>
                  </a:moveTo>
                  <a:lnTo>
                    <a:pt x="889" y="109"/>
                  </a:lnTo>
                  <a:lnTo>
                    <a:pt x="986" y="0"/>
                  </a:lnTo>
                  <a:lnTo>
                    <a:pt x="308" y="0"/>
                  </a:lnTo>
                  <a:lnTo>
                    <a:pt x="0" y="109"/>
                  </a:lnTo>
                </a:path>
              </a:pathLst>
            </a:custGeom>
            <a:gradFill rotWithShape="0">
              <a:gsLst>
                <a:gs pos="0">
                  <a:srgbClr val="C0504D"/>
                </a:gs>
                <a:gs pos="100000">
                  <a:srgbClr val="C0504D">
                    <a:gamma/>
                    <a:shade val="50980"/>
                    <a:invGamma/>
                  </a:srgbClr>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8" name="Freeform 39"/>
            <p:cNvSpPr>
              <a:spLocks/>
            </p:cNvSpPr>
            <p:nvPr/>
          </p:nvSpPr>
          <p:spPr bwMode="gray">
            <a:xfrm>
              <a:off x="2780" y="1832"/>
              <a:ext cx="1339" cy="505"/>
            </a:xfrm>
            <a:custGeom>
              <a:avLst/>
              <a:gdLst>
                <a:gd name="T0" fmla="*/ 0 w 1669"/>
                <a:gd name="T1" fmla="*/ 325 h 629"/>
                <a:gd name="T2" fmla="*/ 861 w 1669"/>
                <a:gd name="T3" fmla="*/ 325 h 629"/>
                <a:gd name="T4" fmla="*/ 662 w 1669"/>
                <a:gd name="T5" fmla="*/ 0 h 629"/>
                <a:gd name="T6" fmla="*/ 201 w 1669"/>
                <a:gd name="T7" fmla="*/ 0 h 629"/>
                <a:gd name="T8" fmla="*/ 0 w 1669"/>
                <a:gd name="T9" fmla="*/ 325 h 6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9" h="629">
                  <a:moveTo>
                    <a:pt x="0" y="628"/>
                  </a:moveTo>
                  <a:lnTo>
                    <a:pt x="1668" y="628"/>
                  </a:lnTo>
                  <a:lnTo>
                    <a:pt x="1281" y="0"/>
                  </a:lnTo>
                  <a:lnTo>
                    <a:pt x="388" y="0"/>
                  </a:lnTo>
                  <a:lnTo>
                    <a:pt x="0" y="628"/>
                  </a:lnTo>
                </a:path>
              </a:pathLst>
            </a:custGeom>
            <a:solidFill>
              <a:srgbClr val="C0504D"/>
            </a:solid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Verdana" pitchFamily="34" charset="0"/>
                <a:cs typeface="Arial" charset="0"/>
              </a:endParaRPr>
            </a:p>
          </p:txBody>
        </p:sp>
        <p:sp>
          <p:nvSpPr>
            <p:cNvPr id="69" name="Freeform 40"/>
            <p:cNvSpPr>
              <a:spLocks/>
            </p:cNvSpPr>
            <p:nvPr/>
          </p:nvSpPr>
          <p:spPr bwMode="gray">
            <a:xfrm>
              <a:off x="3446" y="1253"/>
              <a:ext cx="383" cy="502"/>
            </a:xfrm>
            <a:custGeom>
              <a:avLst/>
              <a:gdLst/>
              <a:ahLst/>
              <a:cxnLst>
                <a:cxn ang="0">
                  <a:pos x="387" y="624"/>
                </a:cxn>
                <a:cxn ang="0">
                  <a:pos x="476" y="527"/>
                </a:cxn>
                <a:cxn ang="0">
                  <a:pos x="0" y="0"/>
                </a:cxn>
                <a:cxn ang="0">
                  <a:pos x="387" y="624"/>
                </a:cxn>
              </a:cxnLst>
              <a:rect l="0" t="0" r="r" b="b"/>
              <a:pathLst>
                <a:path w="477" h="625">
                  <a:moveTo>
                    <a:pt x="387" y="624"/>
                  </a:moveTo>
                  <a:lnTo>
                    <a:pt x="476" y="527"/>
                  </a:lnTo>
                  <a:lnTo>
                    <a:pt x="0" y="0"/>
                  </a:lnTo>
                  <a:lnTo>
                    <a:pt x="387" y="624"/>
                  </a:lnTo>
                </a:path>
              </a:pathLst>
            </a:custGeom>
            <a:gradFill rotWithShape="0">
              <a:gsLst>
                <a:gs pos="0">
                  <a:srgbClr val="9BBB59">
                    <a:gamma/>
                    <a:shade val="79216"/>
                    <a:invGamma/>
                  </a:srgbClr>
                </a:gs>
                <a:gs pos="100000">
                  <a:srgbClr val="9BBB59"/>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70" name="Freeform 41"/>
            <p:cNvSpPr>
              <a:spLocks/>
            </p:cNvSpPr>
            <p:nvPr/>
          </p:nvSpPr>
          <p:spPr bwMode="gray">
            <a:xfrm>
              <a:off x="3136" y="1253"/>
              <a:ext cx="621" cy="502"/>
            </a:xfrm>
            <a:custGeom>
              <a:avLst/>
              <a:gdLst>
                <a:gd name="T0" fmla="*/ 0 w 773"/>
                <a:gd name="T1" fmla="*/ 323 h 625"/>
                <a:gd name="T2" fmla="*/ 400 w 773"/>
                <a:gd name="T3" fmla="*/ 323 h 625"/>
                <a:gd name="T4" fmla="*/ 201 w 773"/>
                <a:gd name="T5" fmla="*/ 0 h 625"/>
                <a:gd name="T6" fmla="*/ 0 w 773"/>
                <a:gd name="T7" fmla="*/ 323 h 6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3" h="625">
                  <a:moveTo>
                    <a:pt x="0" y="624"/>
                  </a:moveTo>
                  <a:lnTo>
                    <a:pt x="772" y="624"/>
                  </a:lnTo>
                  <a:lnTo>
                    <a:pt x="387" y="0"/>
                  </a:lnTo>
                  <a:lnTo>
                    <a:pt x="0" y="624"/>
                  </a:lnTo>
                </a:path>
              </a:pathLst>
            </a:custGeom>
            <a:solidFill>
              <a:srgbClr val="9BBB59"/>
            </a:solid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Verdana" pitchFamily="34" charset="0"/>
                <a:cs typeface="Arial" charset="0"/>
              </a:endParaRPr>
            </a:p>
          </p:txBody>
        </p:sp>
        <p:sp>
          <p:nvSpPr>
            <p:cNvPr id="71" name="Text Box 42"/>
            <p:cNvSpPr txBox="1">
              <a:spLocks noChangeArrowheads="1"/>
            </p:cNvSpPr>
            <p:nvPr/>
          </p:nvSpPr>
          <p:spPr bwMode="gray">
            <a:xfrm>
              <a:off x="3379" y="1501"/>
              <a:ext cx="14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FFFFFF"/>
                </a:solidFill>
                <a:effectLst/>
                <a:uLnTx/>
                <a:uFillTx/>
                <a:latin typeface="Arial" charset="0"/>
                <a:cs typeface="Arial" charset="0"/>
              </a:endParaRPr>
            </a:p>
          </p:txBody>
        </p:sp>
        <p:sp>
          <p:nvSpPr>
            <p:cNvPr id="72" name="Text Box 43"/>
            <p:cNvSpPr txBox="1">
              <a:spLocks noChangeArrowheads="1"/>
            </p:cNvSpPr>
            <p:nvPr/>
          </p:nvSpPr>
          <p:spPr bwMode="gray">
            <a:xfrm>
              <a:off x="3378" y="2030"/>
              <a:ext cx="14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FFFFFF"/>
                </a:solidFill>
                <a:effectLst/>
                <a:uLnTx/>
                <a:uFillTx/>
                <a:latin typeface="Arial" charset="0"/>
                <a:cs typeface="Arial" charset="0"/>
              </a:endParaRPr>
            </a:p>
          </p:txBody>
        </p:sp>
        <p:sp>
          <p:nvSpPr>
            <p:cNvPr id="73" name="Text Box 44"/>
            <p:cNvSpPr txBox="1">
              <a:spLocks noChangeArrowheads="1"/>
            </p:cNvSpPr>
            <p:nvPr/>
          </p:nvSpPr>
          <p:spPr bwMode="gray">
            <a:xfrm>
              <a:off x="3381" y="2588"/>
              <a:ext cx="14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charset="0"/>
                <a:cs typeface="Arial" charset="0"/>
              </a:endParaRPr>
            </a:p>
          </p:txBody>
        </p:sp>
        <p:sp>
          <p:nvSpPr>
            <p:cNvPr id="74" name="Text Box 45"/>
            <p:cNvSpPr txBox="1">
              <a:spLocks noChangeArrowheads="1"/>
            </p:cNvSpPr>
            <p:nvPr/>
          </p:nvSpPr>
          <p:spPr bwMode="gray">
            <a:xfrm>
              <a:off x="3380" y="3147"/>
              <a:ext cx="14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charset="0"/>
                <a:cs typeface="Arial" charset="0"/>
              </a:endParaRPr>
            </a:p>
          </p:txBody>
        </p:sp>
        <p:sp>
          <p:nvSpPr>
            <p:cNvPr id="75" name="Text Box 46"/>
            <p:cNvSpPr txBox="1">
              <a:spLocks noChangeArrowheads="1"/>
            </p:cNvSpPr>
            <p:nvPr/>
          </p:nvSpPr>
          <p:spPr bwMode="gray">
            <a:xfrm>
              <a:off x="3380" y="3690"/>
              <a:ext cx="14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FFFFFF"/>
                </a:solidFill>
                <a:effectLst/>
                <a:uLnTx/>
                <a:uFillTx/>
                <a:latin typeface="Arial" charset="0"/>
                <a:cs typeface="Arial" charset="0"/>
              </a:endParaRPr>
            </a:p>
          </p:txBody>
        </p:sp>
      </p:grpSp>
      <p:sp>
        <p:nvSpPr>
          <p:cNvPr id="76" name="Rectangle 48"/>
          <p:cNvSpPr>
            <a:spLocks noChangeArrowheads="1"/>
          </p:cNvSpPr>
          <p:nvPr/>
        </p:nvSpPr>
        <p:spPr bwMode="gray">
          <a:xfrm>
            <a:off x="827584" y="1514149"/>
            <a:ext cx="59039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eaLnBrk="0" hangingPunct="0">
              <a:lnSpc>
                <a:spcPct val="110000"/>
              </a:lnSpc>
            </a:pPr>
            <a:r>
              <a:rPr lang="en-US" sz="2000" b="1" dirty="0" err="1" smtClean="0">
                <a:solidFill>
                  <a:srgbClr val="4F81BD">
                    <a:lumMod val="75000"/>
                  </a:srgbClr>
                </a:solidFill>
                <a:cs typeface="Arial" charset="0"/>
              </a:rPr>
              <a:t>Một</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số</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biện</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pháp</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cụ</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thể</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trong</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mỗi</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học</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kỳ</a:t>
            </a:r>
            <a:r>
              <a:rPr lang="en-US" sz="2000" b="1" dirty="0" smtClean="0">
                <a:solidFill>
                  <a:srgbClr val="4F81BD">
                    <a:lumMod val="75000"/>
                  </a:srgbClr>
                </a:solidFill>
                <a:cs typeface="Arial" charset="0"/>
              </a:rPr>
              <a:t>:</a:t>
            </a:r>
            <a:endParaRPr lang="en-US" sz="2000" b="1" dirty="0">
              <a:solidFill>
                <a:srgbClr val="4F81BD">
                  <a:lumMod val="75000"/>
                </a:srgbClr>
              </a:solidFill>
              <a:cs typeface="Arial" charset="0"/>
            </a:endParaRPr>
          </a:p>
        </p:txBody>
      </p:sp>
      <p:sp>
        <p:nvSpPr>
          <p:cNvPr id="77" name="Text Box 22"/>
          <p:cNvSpPr txBox="1">
            <a:spLocks noChangeArrowheads="1"/>
          </p:cNvSpPr>
          <p:nvPr/>
        </p:nvSpPr>
        <p:spPr bwMode="auto">
          <a:xfrm>
            <a:off x="1043608" y="2182487"/>
            <a:ext cx="7792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latin typeface="Verdana" pitchFamily="34" charset="0"/>
                <a:cs typeface="Arial" charset="0"/>
              </a:rPr>
              <a:t>CỤM CM THPT, PHÒNG GDĐT: 1 ĐỀ TÀI GD STEM/TRƯỜNG</a:t>
            </a:r>
            <a:endParaRPr kumimoji="0" lang="en-US" sz="1800" b="1" i="0" u="none" strike="noStrike" kern="0" cap="none" spc="0" normalizeH="0" baseline="0" noProof="0" dirty="0">
              <a:ln>
                <a:noFill/>
              </a:ln>
              <a:solidFill>
                <a:srgbClr val="000000"/>
              </a:solidFill>
              <a:effectLst/>
              <a:uLnTx/>
              <a:uFillTx/>
              <a:latin typeface="Verdana" pitchFamily="34" charset="0"/>
              <a:cs typeface="Arial" charset="0"/>
            </a:endParaRPr>
          </a:p>
        </p:txBody>
      </p:sp>
      <p:sp>
        <p:nvSpPr>
          <p:cNvPr id="78" name="Text Box 23"/>
          <p:cNvSpPr txBox="1">
            <a:spLocks noChangeArrowheads="1"/>
          </p:cNvSpPr>
          <p:nvPr/>
        </p:nvSpPr>
        <p:spPr bwMode="auto">
          <a:xfrm>
            <a:off x="1043608" y="3004812"/>
            <a:ext cx="6662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Verdana" pitchFamily="34" charset="0"/>
                <a:cs typeface="Arial" charset="0"/>
              </a:rPr>
              <a:t>XÂY DỰNG MỘT SỐ PHÒNG HỌC BỘ MÔN STEM</a:t>
            </a:r>
            <a:endParaRPr kumimoji="0" lang="en-US" sz="1800" b="1"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79" name="Text Box 24"/>
          <p:cNvSpPr txBox="1">
            <a:spLocks noChangeArrowheads="1"/>
          </p:cNvSpPr>
          <p:nvPr/>
        </p:nvSpPr>
        <p:spPr bwMode="auto">
          <a:xfrm>
            <a:off x="1043608" y="3825549"/>
            <a:ext cx="815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Verdana" pitchFamily="34" charset="0"/>
                <a:cs typeface="Arial" charset="0"/>
              </a:rPr>
              <a:t>HƯỚNG DẪN MỘT SỐ CÔNG TY, TỔ CHỨC XÃ HỘI THAM GIA</a:t>
            </a:r>
            <a:endParaRPr kumimoji="0" lang="en-US" sz="14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80" name="Text Box 25"/>
          <p:cNvSpPr txBox="1">
            <a:spLocks noChangeArrowheads="1"/>
          </p:cNvSpPr>
          <p:nvPr/>
        </p:nvSpPr>
        <p:spPr bwMode="auto">
          <a:xfrm>
            <a:off x="1043608" y="4647874"/>
            <a:ext cx="71865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Verdana" pitchFamily="34" charset="0"/>
                <a:cs typeface="Arial" charset="0"/>
              </a:rPr>
              <a:t>TỔ CHỨC CÁC CÂU LẠC BỘ NGOẠI KHOÁ VỀ GD STEM</a:t>
            </a:r>
            <a:endParaRPr kumimoji="0" lang="en-US" sz="1800" b="1"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81" name="Text Box 26"/>
          <p:cNvSpPr txBox="1">
            <a:spLocks noChangeArrowheads="1"/>
          </p:cNvSpPr>
          <p:nvPr/>
        </p:nvSpPr>
        <p:spPr bwMode="auto">
          <a:xfrm>
            <a:off x="1043608" y="5470199"/>
            <a:ext cx="8443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Verdana" pitchFamily="34" charset="0"/>
                <a:cs typeface="Arial" charset="0"/>
              </a:rPr>
              <a:t>TỔ CHỨC CÁC CUỘC THI CHUYÊN MÔN VỀ LĨNH VỰC GD STEM</a:t>
            </a:r>
            <a:endParaRPr kumimoji="0" lang="en-US" sz="1800" b="1"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82" name="Rectangle 48"/>
          <p:cNvSpPr>
            <a:spLocks noChangeArrowheads="1"/>
          </p:cNvSpPr>
          <p:nvPr/>
        </p:nvSpPr>
        <p:spPr bwMode="gray">
          <a:xfrm>
            <a:off x="758419" y="6009949"/>
            <a:ext cx="7846029" cy="40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eaLnBrk="0" hangingPunct="0">
              <a:lnSpc>
                <a:spcPct val="110000"/>
              </a:lnSpc>
            </a:pPr>
            <a:r>
              <a:rPr lang="en-US" sz="2000" b="1" dirty="0" smtClean="0">
                <a:solidFill>
                  <a:srgbClr val="4F81BD">
                    <a:lumMod val="75000"/>
                  </a:srgbClr>
                </a:solidFill>
                <a:cs typeface="Arial" charset="0"/>
              </a:rPr>
              <a:t>-&gt; </a:t>
            </a:r>
            <a:r>
              <a:rPr lang="en-US" sz="2000" b="1" dirty="0" err="1" smtClean="0">
                <a:solidFill>
                  <a:srgbClr val="4F81BD">
                    <a:lumMod val="75000"/>
                  </a:srgbClr>
                </a:solidFill>
                <a:cs typeface="Arial" charset="0"/>
              </a:rPr>
              <a:t>Tập</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hợp</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phổ</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biến</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trao</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đổi</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kinh</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nghiệm</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thực</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hiện</a:t>
            </a:r>
            <a:endParaRPr lang="en-US" sz="1100" b="1" dirty="0">
              <a:solidFill>
                <a:srgbClr val="4F81BD">
                  <a:lumMod val="75000"/>
                </a:srgbClr>
              </a:solidFill>
              <a:cs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762000" y="5221069"/>
            <a:ext cx="7848600" cy="646331"/>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Triển khai trong Hội nghị Tổng kết và Phương hướng                        nhiệm vụ chuyên môn bậc Trung học</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a:solidFill>
                  <a:srgbClr val="000000"/>
                </a:solidFill>
                <a:cs typeface="Arial" charset="0"/>
              </a:rPr>
              <a:t>7</a:t>
            </a:r>
            <a:r>
              <a:rPr lang="en-US" sz="2000" b="1" dirty="0" smtClean="0">
                <a:solidFill>
                  <a:srgbClr val="000000"/>
                </a:solidFill>
                <a:cs typeface="Arial" charset="0"/>
              </a:rPr>
              <a:t>. </a:t>
            </a:r>
            <a:r>
              <a:rPr lang="en-US" sz="2000" b="1" dirty="0" err="1" smtClean="0">
                <a:solidFill>
                  <a:srgbClr val="000000"/>
                </a:solidFill>
                <a:cs typeface="Arial" charset="0"/>
              </a:rPr>
              <a:t>Tổ</a:t>
            </a:r>
            <a:r>
              <a:rPr lang="en-US" sz="2000" b="1" dirty="0" smtClean="0">
                <a:solidFill>
                  <a:srgbClr val="000000"/>
                </a:solidFill>
                <a:cs typeface="Arial" charset="0"/>
              </a:rPr>
              <a:t> </a:t>
            </a:r>
            <a:r>
              <a:rPr lang="en-US" sz="2000" b="1" dirty="0" err="1" smtClean="0">
                <a:solidFill>
                  <a:srgbClr val="000000"/>
                </a:solidFill>
                <a:cs typeface="Arial" charset="0"/>
              </a:rPr>
              <a:t>chức</a:t>
            </a:r>
            <a:r>
              <a:rPr lang="en-US" sz="2000" b="1" dirty="0" smtClean="0">
                <a:solidFill>
                  <a:srgbClr val="000000"/>
                </a:solidFill>
                <a:cs typeface="Arial" charset="0"/>
              </a:rPr>
              <a:t> </a:t>
            </a:r>
            <a:r>
              <a:rPr lang="en-US" sz="2000" b="1" dirty="0" err="1" smtClean="0">
                <a:solidFill>
                  <a:srgbClr val="000000"/>
                </a:solidFill>
                <a:cs typeface="Arial" charset="0"/>
              </a:rPr>
              <a:t>thực</a:t>
            </a:r>
            <a:r>
              <a:rPr lang="en-US" sz="2000" b="1" dirty="0" smtClean="0">
                <a:solidFill>
                  <a:srgbClr val="000000"/>
                </a:solidFill>
                <a:cs typeface="Arial" charset="0"/>
              </a:rPr>
              <a:t> </a:t>
            </a:r>
            <a:r>
              <a:rPr lang="en-US" sz="2000" b="1" dirty="0" err="1" smtClean="0">
                <a:solidFill>
                  <a:srgbClr val="000000"/>
                </a:solidFill>
                <a:cs typeface="Arial" charset="0"/>
              </a:rPr>
              <a:t>hiện</a:t>
            </a:r>
            <a:r>
              <a:rPr lang="en-US" sz="2000" b="1" dirty="0" smtClean="0">
                <a:solidFill>
                  <a:srgbClr val="000000"/>
                </a:solidFill>
                <a:cs typeface="Arial" charset="0"/>
              </a:rPr>
              <a:t> </a:t>
            </a:r>
            <a:r>
              <a:rPr lang="en-US" sz="2000" b="1" dirty="0" err="1" smtClean="0">
                <a:solidFill>
                  <a:srgbClr val="000000"/>
                </a:solidFill>
                <a:cs typeface="Arial" charset="0"/>
              </a:rPr>
              <a:t>và</a:t>
            </a:r>
            <a:r>
              <a:rPr lang="en-US" sz="2000" b="1" dirty="0" smtClean="0">
                <a:solidFill>
                  <a:srgbClr val="000000"/>
                </a:solidFill>
                <a:cs typeface="Arial" charset="0"/>
              </a:rPr>
              <a:t> </a:t>
            </a:r>
            <a:r>
              <a:rPr lang="en-US" sz="2000" b="1" dirty="0" err="1" smtClean="0">
                <a:solidFill>
                  <a:srgbClr val="000000"/>
                </a:solidFill>
                <a:cs typeface="Arial" charset="0"/>
              </a:rPr>
              <a:t>quản</a:t>
            </a:r>
            <a:r>
              <a:rPr lang="en-US" sz="2000" b="1" dirty="0" smtClean="0">
                <a:solidFill>
                  <a:srgbClr val="000000"/>
                </a:solidFill>
                <a:cs typeface="Arial" charset="0"/>
              </a:rPr>
              <a:t> </a:t>
            </a:r>
            <a:r>
              <a:rPr lang="en-US" sz="2000" b="1" dirty="0" err="1" smtClean="0">
                <a:solidFill>
                  <a:srgbClr val="000000"/>
                </a:solidFill>
                <a:cs typeface="Arial" charset="0"/>
              </a:rPr>
              <a:t>lý</a:t>
            </a:r>
            <a:endParaRPr lang="en-US" sz="2000" b="1" dirty="0">
              <a:solidFill>
                <a:srgbClr val="000000"/>
              </a:solidFill>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8577"/>
            <a:ext cx="9144000" cy="2780845"/>
          </a:xfrm>
          <a:prstGeom prst="rect">
            <a:avLst/>
          </a:prstGeom>
        </p:spPr>
      </p:pic>
    </p:spTree>
    <p:extLst>
      <p:ext uri="{BB962C8B-B14F-4D97-AF65-F5344CB8AC3E}">
        <p14:creationId xmlns:p14="http://schemas.microsoft.com/office/powerpoint/2010/main" val="328474709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600"/>
              <a:t>I. TỔNG QUAN</a:t>
            </a:r>
          </a:p>
        </p:txBody>
      </p:sp>
      <p:sp>
        <p:nvSpPr>
          <p:cNvPr id="24579" name="Freeform 3"/>
          <p:cNvSpPr>
            <a:spLocks/>
          </p:cNvSpPr>
          <p:nvPr/>
        </p:nvSpPr>
        <p:spPr bwMode="gray">
          <a:xfrm>
            <a:off x="604838" y="2581275"/>
            <a:ext cx="7999412" cy="2476500"/>
          </a:xfrm>
          <a:custGeom>
            <a:avLst/>
            <a:gdLst/>
            <a:ahLst/>
            <a:cxnLst>
              <a:cxn ang="0">
                <a:pos x="0" y="1440"/>
              </a:cxn>
              <a:cxn ang="0">
                <a:pos x="0" y="1488"/>
              </a:cxn>
              <a:cxn ang="0">
                <a:pos x="1152" y="1488"/>
              </a:cxn>
              <a:cxn ang="0">
                <a:pos x="1392" y="1008"/>
              </a:cxn>
              <a:cxn ang="0">
                <a:pos x="2544" y="1008"/>
              </a:cxn>
              <a:cxn ang="0">
                <a:pos x="2832" y="528"/>
              </a:cxn>
              <a:cxn ang="0">
                <a:pos x="3984" y="528"/>
              </a:cxn>
              <a:cxn ang="0">
                <a:pos x="4272" y="48"/>
              </a:cxn>
              <a:cxn ang="0">
                <a:pos x="5424" y="48"/>
              </a:cxn>
              <a:cxn ang="0">
                <a:pos x="5424" y="0"/>
              </a:cxn>
              <a:cxn ang="0">
                <a:pos x="4272" y="0"/>
              </a:cxn>
              <a:cxn ang="0">
                <a:pos x="3984" y="480"/>
              </a:cxn>
              <a:cxn ang="0">
                <a:pos x="2832" y="480"/>
              </a:cxn>
              <a:cxn ang="0">
                <a:pos x="2544" y="960"/>
              </a:cxn>
              <a:cxn ang="0">
                <a:pos x="1392" y="960"/>
              </a:cxn>
              <a:cxn ang="0">
                <a:pos x="1152" y="1440"/>
              </a:cxn>
              <a:cxn ang="0">
                <a:pos x="0" y="1440"/>
              </a:cxn>
            </a:cxnLst>
            <a:rect l="0" t="0" r="r" b="b"/>
            <a:pathLst>
              <a:path w="5424" h="1488">
                <a:moveTo>
                  <a:pt x="0" y="1440"/>
                </a:moveTo>
                <a:lnTo>
                  <a:pt x="0" y="1488"/>
                </a:lnTo>
                <a:lnTo>
                  <a:pt x="1152" y="1488"/>
                </a:lnTo>
                <a:lnTo>
                  <a:pt x="1392" y="1008"/>
                </a:lnTo>
                <a:lnTo>
                  <a:pt x="2544" y="1008"/>
                </a:lnTo>
                <a:lnTo>
                  <a:pt x="2832" y="528"/>
                </a:lnTo>
                <a:lnTo>
                  <a:pt x="3984" y="528"/>
                </a:lnTo>
                <a:lnTo>
                  <a:pt x="4272" y="48"/>
                </a:lnTo>
                <a:lnTo>
                  <a:pt x="5424" y="48"/>
                </a:lnTo>
                <a:lnTo>
                  <a:pt x="5424" y="0"/>
                </a:lnTo>
                <a:lnTo>
                  <a:pt x="4272" y="0"/>
                </a:lnTo>
                <a:lnTo>
                  <a:pt x="3984" y="480"/>
                </a:lnTo>
                <a:lnTo>
                  <a:pt x="2832" y="480"/>
                </a:lnTo>
                <a:lnTo>
                  <a:pt x="2544" y="960"/>
                </a:lnTo>
                <a:lnTo>
                  <a:pt x="1392" y="960"/>
                </a:lnTo>
                <a:lnTo>
                  <a:pt x="1152" y="1440"/>
                </a:lnTo>
                <a:lnTo>
                  <a:pt x="0" y="1440"/>
                </a:lnTo>
                <a:close/>
              </a:path>
            </a:pathLst>
          </a:custGeom>
          <a:gradFill rotWithShape="1">
            <a:gsLst>
              <a:gs pos="0">
                <a:schemeClr val="accent2"/>
              </a:gs>
              <a:gs pos="100000">
                <a:schemeClr val="accent2">
                  <a:gamma/>
                  <a:tint val="54118"/>
                  <a:invGamma/>
                </a:schemeClr>
              </a:gs>
            </a:gsLst>
            <a:path path="rect">
              <a:fillToRect l="100000" b="100000"/>
            </a:path>
          </a:gradFill>
          <a:ln w="9525">
            <a:noFill/>
            <a:round/>
            <a:headEnd/>
            <a:tailEnd/>
          </a:ln>
          <a:effectLst/>
          <a:scene3d>
            <a:camera prst="legacyPerspectiveTop"/>
            <a:lightRig rig="legacyNormal3" dir="r"/>
          </a:scene3d>
          <a:sp3d extrusionH="1801800" prstMaterial="legacyPlastic">
            <a:bevelT w="13500" h="13500" prst="angle"/>
            <a:bevelB w="13500" h="13500" prst="angle"/>
            <a:extrusionClr>
              <a:schemeClr val="accent2"/>
            </a:extrusionClr>
          </a:sp3d>
        </p:spPr>
        <p:txBody>
          <a:bodyPr>
            <a:flatTx/>
          </a:bodyPr>
          <a:lstStyle/>
          <a:p>
            <a:endParaRPr lang="en-US"/>
          </a:p>
        </p:txBody>
      </p:sp>
      <p:grpSp>
        <p:nvGrpSpPr>
          <p:cNvPr id="24580" name="Group 4"/>
          <p:cNvGrpSpPr>
            <a:grpSpLocks/>
          </p:cNvGrpSpPr>
          <p:nvPr/>
        </p:nvGrpSpPr>
        <p:grpSpPr bwMode="auto">
          <a:xfrm>
            <a:off x="1169988" y="3784600"/>
            <a:ext cx="1133475" cy="1044575"/>
            <a:chOff x="482" y="1851"/>
            <a:chExt cx="860" cy="796"/>
          </a:xfrm>
        </p:grpSpPr>
        <p:sp>
          <p:nvSpPr>
            <p:cNvPr id="24581" name="Freeform 5"/>
            <p:cNvSpPr>
              <a:spLocks/>
            </p:cNvSpPr>
            <p:nvPr/>
          </p:nvSpPr>
          <p:spPr bwMode="gray">
            <a:xfrm>
              <a:off x="567" y="2464"/>
              <a:ext cx="335" cy="173"/>
            </a:xfrm>
            <a:custGeom>
              <a:avLst/>
              <a:gdLst/>
              <a:ahLst/>
              <a:cxnLst>
                <a:cxn ang="0">
                  <a:pos x="0" y="166"/>
                </a:cxn>
                <a:cxn ang="0">
                  <a:pos x="58" y="173"/>
                </a:cxn>
                <a:cxn ang="0">
                  <a:pos x="297" y="32"/>
                </a:cxn>
                <a:cxn ang="0">
                  <a:pos x="289" y="8"/>
                </a:cxn>
                <a:cxn ang="0">
                  <a:pos x="223" y="26"/>
                </a:cxn>
                <a:cxn ang="0">
                  <a:pos x="0" y="166"/>
                </a:cxn>
              </a:cxnLst>
              <a:rect l="0" t="0" r="r" b="b"/>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endParaRPr lang="en-US"/>
            </a:p>
          </p:txBody>
        </p:sp>
        <p:sp>
          <p:nvSpPr>
            <p:cNvPr id="24582" name="Freeform 6"/>
            <p:cNvSpPr>
              <a:spLocks/>
            </p:cNvSpPr>
            <p:nvPr/>
          </p:nvSpPr>
          <p:spPr bwMode="gray">
            <a:xfrm>
              <a:off x="797" y="2401"/>
              <a:ext cx="367" cy="170"/>
            </a:xfrm>
            <a:custGeom>
              <a:avLst/>
              <a:gdLst/>
              <a:ahLst/>
              <a:cxnLst>
                <a:cxn ang="0">
                  <a:pos x="0" y="158"/>
                </a:cxn>
                <a:cxn ang="0">
                  <a:pos x="80" y="170"/>
                </a:cxn>
                <a:cxn ang="0">
                  <a:pos x="332" y="37"/>
                </a:cxn>
                <a:cxn ang="0">
                  <a:pos x="292" y="1"/>
                </a:cxn>
                <a:cxn ang="0">
                  <a:pos x="230" y="29"/>
                </a:cxn>
                <a:cxn ang="0">
                  <a:pos x="0" y="158"/>
                </a:cxn>
              </a:cxnLst>
              <a:rect l="0" t="0" r="r" b="b"/>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endParaRPr lang="en-US"/>
            </a:p>
          </p:txBody>
        </p:sp>
        <p:sp>
          <p:nvSpPr>
            <p:cNvPr id="24583" name="Freeform 7"/>
            <p:cNvSpPr>
              <a:spLocks/>
            </p:cNvSpPr>
            <p:nvPr/>
          </p:nvSpPr>
          <p:spPr bwMode="gray">
            <a:xfrm>
              <a:off x="1035" y="2504"/>
              <a:ext cx="307" cy="143"/>
            </a:xfrm>
            <a:custGeom>
              <a:avLst/>
              <a:gdLst/>
              <a:ahLst/>
              <a:cxnLst>
                <a:cxn ang="0">
                  <a:pos x="0" y="134"/>
                </a:cxn>
                <a:cxn ang="0">
                  <a:pos x="66" y="143"/>
                </a:cxn>
                <a:cxn ang="0">
                  <a:pos x="282" y="35"/>
                </a:cxn>
                <a:cxn ang="0">
                  <a:pos x="219" y="17"/>
                </a:cxn>
                <a:cxn ang="0">
                  <a:pos x="0" y="134"/>
                </a:cxn>
              </a:cxnLst>
              <a:rect l="0" t="0" r="r" b="b"/>
              <a:pathLst>
                <a:path w="307" h="143">
                  <a:moveTo>
                    <a:pt x="0" y="134"/>
                  </a:moveTo>
                  <a:lnTo>
                    <a:pt x="66" y="143"/>
                  </a:lnTo>
                  <a:lnTo>
                    <a:pt x="282" y="35"/>
                  </a:lnTo>
                  <a:cubicBezTo>
                    <a:pt x="307" y="14"/>
                    <a:pt x="266" y="0"/>
                    <a:pt x="219" y="17"/>
                  </a:cubicBezTo>
                  <a:lnTo>
                    <a:pt x="0" y="134"/>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endParaRPr lang="en-US"/>
            </a:p>
          </p:txBody>
        </p:sp>
        <p:sp>
          <p:nvSpPr>
            <p:cNvPr id="24584" name="Freeform 8"/>
            <p:cNvSpPr>
              <a:spLocks/>
            </p:cNvSpPr>
            <p:nvPr/>
          </p:nvSpPr>
          <p:spPr bwMode="gray">
            <a:xfrm>
              <a:off x="482" y="2066"/>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en-US"/>
            </a:p>
          </p:txBody>
        </p:sp>
        <p:sp>
          <p:nvSpPr>
            <p:cNvPr id="24585" name="Freeform 9"/>
            <p:cNvSpPr>
              <a:spLocks/>
            </p:cNvSpPr>
            <p:nvPr/>
          </p:nvSpPr>
          <p:spPr bwMode="gray">
            <a:xfrm>
              <a:off x="698" y="1851"/>
              <a:ext cx="282" cy="716"/>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en-US"/>
            </a:p>
          </p:txBody>
        </p:sp>
        <p:sp>
          <p:nvSpPr>
            <p:cNvPr id="24586" name="Freeform 10"/>
            <p:cNvSpPr>
              <a:spLocks/>
            </p:cNvSpPr>
            <p:nvPr/>
          </p:nvSpPr>
          <p:spPr bwMode="gray">
            <a:xfrm>
              <a:off x="956" y="2078"/>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en-US"/>
            </a:p>
          </p:txBody>
        </p:sp>
      </p:grpSp>
      <p:pic>
        <p:nvPicPr>
          <p:cNvPr id="24587" name="Picture 11" descr="161"/>
          <p:cNvPicPr>
            <a:picLocks noChangeAspect="1" noChangeArrowheads="1"/>
          </p:cNvPicPr>
          <p:nvPr/>
        </p:nvPicPr>
        <p:blipFill>
          <a:blip r:embed="rId2" cstate="print"/>
          <a:srcRect/>
          <a:stretch>
            <a:fillRect/>
          </a:stretch>
        </p:blipFill>
        <p:spPr bwMode="gray">
          <a:xfrm>
            <a:off x="7116763" y="1660525"/>
            <a:ext cx="800100" cy="800100"/>
          </a:xfrm>
          <a:prstGeom prst="rect">
            <a:avLst/>
          </a:prstGeom>
          <a:noFill/>
        </p:spPr>
      </p:pic>
      <p:pic>
        <p:nvPicPr>
          <p:cNvPr id="24588" name="Picture 12" descr="232"/>
          <p:cNvPicPr>
            <a:picLocks noChangeAspect="1" noChangeArrowheads="1"/>
          </p:cNvPicPr>
          <p:nvPr/>
        </p:nvPicPr>
        <p:blipFill>
          <a:blip r:embed="rId3" cstate="print"/>
          <a:srcRect/>
          <a:stretch>
            <a:fillRect/>
          </a:stretch>
        </p:blipFill>
        <p:spPr bwMode="gray">
          <a:xfrm>
            <a:off x="5064125" y="2298700"/>
            <a:ext cx="1062038" cy="928688"/>
          </a:xfrm>
          <a:prstGeom prst="rect">
            <a:avLst/>
          </a:prstGeom>
          <a:noFill/>
        </p:spPr>
      </p:pic>
      <p:pic>
        <p:nvPicPr>
          <p:cNvPr id="24589" name="Picture 13" descr="133"/>
          <p:cNvPicPr>
            <a:picLocks noChangeAspect="1" noChangeArrowheads="1"/>
          </p:cNvPicPr>
          <p:nvPr/>
        </p:nvPicPr>
        <p:blipFill>
          <a:blip r:embed="rId4" cstate="print"/>
          <a:srcRect/>
          <a:stretch>
            <a:fillRect/>
          </a:stretch>
        </p:blipFill>
        <p:spPr bwMode="gray">
          <a:xfrm>
            <a:off x="3157538" y="2935288"/>
            <a:ext cx="1017587" cy="1158875"/>
          </a:xfrm>
          <a:prstGeom prst="rect">
            <a:avLst/>
          </a:prstGeom>
          <a:noFill/>
          <a:effectLst/>
        </p:spPr>
      </p:pic>
      <p:grpSp>
        <p:nvGrpSpPr>
          <p:cNvPr id="24590" name="Group 14"/>
          <p:cNvGrpSpPr>
            <a:grpSpLocks/>
          </p:cNvGrpSpPr>
          <p:nvPr/>
        </p:nvGrpSpPr>
        <p:grpSpPr bwMode="auto">
          <a:xfrm>
            <a:off x="228600" y="5149850"/>
            <a:ext cx="2112963" cy="314325"/>
            <a:chOff x="406" y="980"/>
            <a:chExt cx="2330" cy="294"/>
          </a:xfrm>
        </p:grpSpPr>
        <p:sp>
          <p:nvSpPr>
            <p:cNvPr id="24591" name="AutoShape 1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p>
          </p:txBody>
        </p:sp>
        <p:sp>
          <p:nvSpPr>
            <p:cNvPr id="24592" name="AutoShape 1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24593" name="AutoShape 1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24594" name="Text Box 18"/>
          <p:cNvSpPr txBox="1">
            <a:spLocks noChangeArrowheads="1"/>
          </p:cNvSpPr>
          <p:nvPr/>
        </p:nvSpPr>
        <p:spPr bwMode="gray">
          <a:xfrm>
            <a:off x="152400" y="5127625"/>
            <a:ext cx="2209800"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smtClean="0">
                <a:solidFill>
                  <a:srgbClr val="FFFFFF"/>
                </a:solidFill>
                <a:cs typeface="Arial" charset="0"/>
              </a:rPr>
              <a:t>“Bàn tay nặn bột”</a:t>
            </a:r>
            <a:endParaRPr lang="en-US" b="1">
              <a:solidFill>
                <a:srgbClr val="FFFFFF"/>
              </a:solidFill>
              <a:cs typeface="Arial" charset="0"/>
            </a:endParaRPr>
          </a:p>
        </p:txBody>
      </p:sp>
      <p:sp>
        <p:nvSpPr>
          <p:cNvPr id="24595" name="Text Box 9"/>
          <p:cNvSpPr txBox="1">
            <a:spLocks noChangeArrowheads="1"/>
          </p:cNvSpPr>
          <p:nvPr/>
        </p:nvSpPr>
        <p:spPr bwMode="gray">
          <a:xfrm>
            <a:off x="674687" y="1371600"/>
            <a:ext cx="5451475" cy="400110"/>
          </a:xfrm>
          <a:prstGeom prst="rect">
            <a:avLst/>
          </a:prstGeom>
          <a:noFill/>
          <a:ln w="9525" algn="ctr">
            <a:noFill/>
            <a:miter lim="800000"/>
            <a:headEnd/>
            <a:tailEnd/>
          </a:ln>
          <a:effectLst/>
        </p:spPr>
        <p:txBody>
          <a:bodyPr wrap="square">
            <a:spAutoFit/>
          </a:bodyPr>
          <a:lstStyle/>
          <a:p>
            <a:pPr algn="l" eaLnBrk="0" hangingPunct="0"/>
            <a:r>
              <a:rPr lang="en-US" sz="2000" b="1" smtClean="0">
                <a:solidFill>
                  <a:srgbClr val="000000"/>
                </a:solidFill>
                <a:cs typeface="Arial" charset="0"/>
              </a:rPr>
              <a:t>2. Các phương pháp dạy học tích cực</a:t>
            </a:r>
            <a:endParaRPr lang="en-US" sz="2000" b="1">
              <a:solidFill>
                <a:srgbClr val="000000"/>
              </a:solidFill>
              <a:cs typeface="Arial" charset="0"/>
            </a:endParaRPr>
          </a:p>
        </p:txBody>
      </p:sp>
      <p:sp>
        <p:nvSpPr>
          <p:cNvPr id="24596" name="Rectangle 20"/>
          <p:cNvSpPr>
            <a:spLocks noChangeArrowheads="1"/>
          </p:cNvSpPr>
          <p:nvPr/>
        </p:nvSpPr>
        <p:spPr bwMode="gray">
          <a:xfrm>
            <a:off x="604838" y="5503863"/>
            <a:ext cx="1768475" cy="646331"/>
          </a:xfrm>
          <a:prstGeom prst="rect">
            <a:avLst/>
          </a:prstGeom>
          <a:noFill/>
          <a:ln w="9525">
            <a:noFill/>
            <a:miter lim="800000"/>
            <a:headEnd/>
            <a:tailEnd/>
          </a:ln>
          <a:effectLst/>
        </p:spPr>
        <p:txBody>
          <a:bodyPr>
            <a:spAutoFit/>
          </a:bodyPr>
          <a:lstStyle/>
          <a:p>
            <a:pPr algn="l"/>
            <a:r>
              <a:rPr lang="en-US" smtClean="0">
                <a:solidFill>
                  <a:srgbClr val="000000"/>
                </a:solidFill>
                <a:cs typeface="Arial" charset="0"/>
              </a:rPr>
              <a:t>Hình thành kiến thức</a:t>
            </a:r>
            <a:endParaRPr lang="en-US">
              <a:solidFill>
                <a:srgbClr val="000000"/>
              </a:solidFill>
              <a:cs typeface="Arial" charset="0"/>
            </a:endParaRPr>
          </a:p>
        </p:txBody>
      </p:sp>
      <p:sp>
        <p:nvSpPr>
          <p:cNvPr id="24597" name="Rectangle 21"/>
          <p:cNvSpPr>
            <a:spLocks noChangeArrowheads="1"/>
          </p:cNvSpPr>
          <p:nvPr/>
        </p:nvSpPr>
        <p:spPr bwMode="gray">
          <a:xfrm>
            <a:off x="2619081" y="4802188"/>
            <a:ext cx="2257719" cy="923330"/>
          </a:xfrm>
          <a:prstGeom prst="rect">
            <a:avLst/>
          </a:prstGeom>
          <a:noFill/>
          <a:ln w="9525">
            <a:noFill/>
            <a:miter lim="800000"/>
            <a:headEnd/>
            <a:tailEnd/>
          </a:ln>
          <a:effectLst/>
        </p:spPr>
        <p:txBody>
          <a:bodyPr wrap="square">
            <a:spAutoFit/>
          </a:bodyPr>
          <a:lstStyle/>
          <a:p>
            <a:pPr algn="l"/>
            <a:r>
              <a:rPr lang="en-US" smtClean="0">
                <a:solidFill>
                  <a:srgbClr val="000000"/>
                </a:solidFill>
                <a:cs typeface="Arial" charset="0"/>
              </a:rPr>
              <a:t>Rèn luyện giải quyết một vấn đề         thực tiễn</a:t>
            </a:r>
            <a:endParaRPr lang="en-US">
              <a:solidFill>
                <a:srgbClr val="000000"/>
              </a:solidFill>
              <a:cs typeface="Arial" charset="0"/>
            </a:endParaRPr>
          </a:p>
        </p:txBody>
      </p:sp>
      <p:sp>
        <p:nvSpPr>
          <p:cNvPr id="24598" name="Rectangle 22"/>
          <p:cNvSpPr>
            <a:spLocks noChangeArrowheads="1"/>
          </p:cNvSpPr>
          <p:nvPr/>
        </p:nvSpPr>
        <p:spPr bwMode="gray">
          <a:xfrm>
            <a:off x="4729162" y="3975100"/>
            <a:ext cx="2281237" cy="923330"/>
          </a:xfrm>
          <a:prstGeom prst="rect">
            <a:avLst/>
          </a:prstGeom>
          <a:noFill/>
          <a:ln w="9525">
            <a:noFill/>
            <a:miter lim="800000"/>
            <a:headEnd/>
            <a:tailEnd/>
          </a:ln>
          <a:effectLst/>
        </p:spPr>
        <p:txBody>
          <a:bodyPr wrap="square">
            <a:spAutoFit/>
          </a:bodyPr>
          <a:lstStyle/>
          <a:p>
            <a:pPr algn="l"/>
            <a:r>
              <a:rPr lang="en-US">
                <a:solidFill>
                  <a:srgbClr val="000000"/>
                </a:solidFill>
                <a:cs typeface="Arial" charset="0"/>
              </a:rPr>
              <a:t>Rèn luyện giải quyết một vấn đề         thực </a:t>
            </a:r>
            <a:r>
              <a:rPr lang="en-US" smtClean="0">
                <a:solidFill>
                  <a:srgbClr val="000000"/>
                </a:solidFill>
                <a:cs typeface="Arial" charset="0"/>
              </a:rPr>
              <a:t>tiễn mới</a:t>
            </a:r>
            <a:endParaRPr lang="en-US">
              <a:solidFill>
                <a:srgbClr val="000000"/>
              </a:solidFill>
              <a:cs typeface="Arial" charset="0"/>
            </a:endParaRPr>
          </a:p>
        </p:txBody>
      </p:sp>
      <p:sp>
        <p:nvSpPr>
          <p:cNvPr id="24599" name="Rectangle 23"/>
          <p:cNvSpPr>
            <a:spLocks noChangeArrowheads="1"/>
          </p:cNvSpPr>
          <p:nvPr/>
        </p:nvSpPr>
        <p:spPr bwMode="gray">
          <a:xfrm>
            <a:off x="6834187" y="3148013"/>
            <a:ext cx="2157413" cy="923330"/>
          </a:xfrm>
          <a:prstGeom prst="rect">
            <a:avLst/>
          </a:prstGeom>
          <a:noFill/>
          <a:ln w="9525">
            <a:noFill/>
            <a:miter lim="800000"/>
            <a:headEnd/>
            <a:tailEnd/>
          </a:ln>
          <a:effectLst/>
        </p:spPr>
        <p:txBody>
          <a:bodyPr wrap="square">
            <a:spAutoFit/>
          </a:bodyPr>
          <a:lstStyle/>
          <a:p>
            <a:pPr algn="l"/>
            <a:r>
              <a:rPr lang="en-US" smtClean="0">
                <a:solidFill>
                  <a:srgbClr val="000000"/>
                </a:solidFill>
                <a:cs typeface="Arial" charset="0"/>
              </a:rPr>
              <a:t>Tiếp cận thực tiễn qua hoạt động thực hành</a:t>
            </a:r>
            <a:endParaRPr lang="en-US">
              <a:solidFill>
                <a:srgbClr val="000000"/>
              </a:solidFill>
              <a:cs typeface="Arial" charset="0"/>
            </a:endParaRPr>
          </a:p>
        </p:txBody>
      </p:sp>
      <p:grpSp>
        <p:nvGrpSpPr>
          <p:cNvPr id="24600" name="Group 24"/>
          <p:cNvGrpSpPr>
            <a:grpSpLocks/>
          </p:cNvGrpSpPr>
          <p:nvPr/>
        </p:nvGrpSpPr>
        <p:grpSpPr bwMode="auto">
          <a:xfrm>
            <a:off x="2663825" y="4351338"/>
            <a:ext cx="1808163" cy="312737"/>
            <a:chOff x="406" y="980"/>
            <a:chExt cx="2330" cy="294"/>
          </a:xfrm>
        </p:grpSpPr>
        <p:sp>
          <p:nvSpPr>
            <p:cNvPr id="24601" name="AutoShape 2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p>
          </p:txBody>
        </p:sp>
        <p:sp>
          <p:nvSpPr>
            <p:cNvPr id="24602" name="AutoShape 2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24603" name="AutoShape 2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24604" name="Text Box 18"/>
          <p:cNvSpPr txBox="1">
            <a:spLocks noChangeArrowheads="1"/>
          </p:cNvSpPr>
          <p:nvPr/>
        </p:nvSpPr>
        <p:spPr bwMode="gray">
          <a:xfrm>
            <a:off x="2619081" y="4329113"/>
            <a:ext cx="1874044"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smtClean="0">
                <a:solidFill>
                  <a:srgbClr val="FFFFFF"/>
                </a:solidFill>
                <a:cs typeface="Arial" charset="0"/>
              </a:rPr>
              <a:t>Dạy học dự án</a:t>
            </a:r>
            <a:endParaRPr lang="en-US" b="1">
              <a:solidFill>
                <a:srgbClr val="FFFFFF"/>
              </a:solidFill>
              <a:cs typeface="Arial" charset="0"/>
            </a:endParaRPr>
          </a:p>
        </p:txBody>
      </p:sp>
      <p:grpSp>
        <p:nvGrpSpPr>
          <p:cNvPr id="24605" name="Group 29"/>
          <p:cNvGrpSpPr>
            <a:grpSpLocks/>
          </p:cNvGrpSpPr>
          <p:nvPr/>
        </p:nvGrpSpPr>
        <p:grpSpPr bwMode="auto">
          <a:xfrm>
            <a:off x="4694238" y="3538538"/>
            <a:ext cx="1808162" cy="314325"/>
            <a:chOff x="406" y="980"/>
            <a:chExt cx="2330" cy="294"/>
          </a:xfrm>
        </p:grpSpPr>
        <p:sp>
          <p:nvSpPr>
            <p:cNvPr id="24606" name="AutoShape 30"/>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p>
          </p:txBody>
        </p:sp>
        <p:sp>
          <p:nvSpPr>
            <p:cNvPr id="24607" name="AutoShape 31"/>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24608" name="AutoShape 32"/>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24609" name="Text Box 18"/>
          <p:cNvSpPr txBox="1">
            <a:spLocks noChangeArrowheads="1"/>
          </p:cNvSpPr>
          <p:nvPr/>
        </p:nvSpPr>
        <p:spPr bwMode="gray">
          <a:xfrm>
            <a:off x="4438454" y="3516313"/>
            <a:ext cx="2318838"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smtClean="0">
                <a:solidFill>
                  <a:srgbClr val="FFFFFF"/>
                </a:solidFill>
                <a:cs typeface="Arial" charset="0"/>
              </a:rPr>
              <a:t>Nghiên cứu KH</a:t>
            </a:r>
            <a:endParaRPr lang="en-US" b="1">
              <a:solidFill>
                <a:srgbClr val="FFFFFF"/>
              </a:solidFill>
              <a:cs typeface="Arial" charset="0"/>
            </a:endParaRPr>
          </a:p>
        </p:txBody>
      </p:sp>
      <p:grpSp>
        <p:nvGrpSpPr>
          <p:cNvPr id="24610" name="Group 34"/>
          <p:cNvGrpSpPr>
            <a:grpSpLocks/>
          </p:cNvGrpSpPr>
          <p:nvPr/>
        </p:nvGrpSpPr>
        <p:grpSpPr bwMode="auto">
          <a:xfrm>
            <a:off x="6811963" y="2747963"/>
            <a:ext cx="1808162" cy="314325"/>
            <a:chOff x="406" y="980"/>
            <a:chExt cx="2330" cy="294"/>
          </a:xfrm>
        </p:grpSpPr>
        <p:sp>
          <p:nvSpPr>
            <p:cNvPr id="24611" name="AutoShape 3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p>
          </p:txBody>
        </p:sp>
        <p:sp>
          <p:nvSpPr>
            <p:cNvPr id="24612" name="AutoShape 3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24613" name="AutoShape 3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24614" name="Text Box 18"/>
          <p:cNvSpPr txBox="1">
            <a:spLocks noChangeArrowheads="1"/>
          </p:cNvSpPr>
          <p:nvPr/>
        </p:nvSpPr>
        <p:spPr bwMode="gray">
          <a:xfrm>
            <a:off x="6667108" y="2725738"/>
            <a:ext cx="2079625"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smtClean="0">
                <a:solidFill>
                  <a:srgbClr val="FFFFFF"/>
                </a:solidFill>
                <a:cs typeface="Arial" charset="0"/>
              </a:rPr>
              <a:t>Giáo dục STEM</a:t>
            </a:r>
            <a:endParaRPr lang="en-US" b="1">
              <a:solidFill>
                <a:srgbClr val="FFFFFF"/>
              </a:solidFill>
              <a:cs typeface="Arial" charset="0"/>
            </a:endParaRPr>
          </a:p>
        </p:txBody>
      </p:sp>
      <p:sp>
        <p:nvSpPr>
          <p:cNvPr id="39" name="Rectangle 38"/>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subTitle" idx="1"/>
          </p:nvPr>
        </p:nvSpPr>
        <p:spPr/>
        <p:txBody>
          <a:bodyPr/>
          <a:lstStyle/>
          <a:p>
            <a:r>
              <a:rPr lang="en-US"/>
              <a:t>www.themegallery.com</a:t>
            </a:r>
          </a:p>
        </p:txBody>
      </p:sp>
      <p:sp>
        <p:nvSpPr>
          <p:cNvPr id="38916" name="Rectangle 4"/>
          <p:cNvSpPr>
            <a:spLocks noGrp="1" noChangeArrowheads="1"/>
          </p:cNvSpPr>
          <p:nvPr>
            <p:ph type="ctrTitle"/>
          </p:nvPr>
        </p:nvSpPr>
        <p:spPr>
          <a:xfrm>
            <a:off x="1371600" y="2057400"/>
            <a:ext cx="7467600" cy="2895600"/>
          </a:xfrm>
        </p:spPr>
        <p:txBody>
          <a:bodyPr/>
          <a:lstStyle/>
          <a:p>
            <a:r>
              <a:rPr lang="en-US" smtClean="0"/>
              <a:t>Cám ơn đã theo dõi       </a:t>
            </a:r>
            <a:r>
              <a:rPr lang="en-US" sz="3600" b="0" smtClean="0"/>
              <a:t>và       </a:t>
            </a:r>
            <a:r>
              <a:rPr lang="en-US" smtClean="0"/>
              <a:t>                          Chúc thành công!</a:t>
            </a:r>
            <a:endParaRPr lang="en-US"/>
          </a:p>
        </p:txBody>
      </p:sp>
      <p:sp>
        <p:nvSpPr>
          <p:cNvPr id="4" name="Rectangle 3"/>
          <p:cNvSpPr/>
          <p:nvPr/>
        </p:nvSpPr>
        <p:spPr bwMode="auto">
          <a:xfrm>
            <a:off x="228600" y="6373476"/>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6934200" y="6269420"/>
            <a:ext cx="19812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25972" y="940680"/>
            <a:ext cx="19812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600" smtClean="0"/>
              <a:t>I. TỔNG QUAN</a:t>
            </a:r>
            <a:endParaRPr lang="en-US" sz="3600"/>
          </a:p>
        </p:txBody>
      </p:sp>
      <p:grpSp>
        <p:nvGrpSpPr>
          <p:cNvPr id="7171" name="Group 3"/>
          <p:cNvGrpSpPr>
            <a:grpSpLocks/>
          </p:cNvGrpSpPr>
          <p:nvPr/>
        </p:nvGrpSpPr>
        <p:grpSpPr bwMode="auto">
          <a:xfrm>
            <a:off x="477480" y="3460750"/>
            <a:ext cx="8590320" cy="688975"/>
            <a:chOff x="720" y="1392"/>
            <a:chExt cx="4058" cy="480"/>
          </a:xfrm>
        </p:grpSpPr>
        <p:sp>
          <p:nvSpPr>
            <p:cNvPr id="7172"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7173" name="Group 5"/>
            <p:cNvGrpSpPr>
              <a:grpSpLocks/>
            </p:cNvGrpSpPr>
            <p:nvPr/>
          </p:nvGrpSpPr>
          <p:grpSpPr bwMode="auto">
            <a:xfrm>
              <a:off x="730" y="1407"/>
              <a:ext cx="4043" cy="444"/>
              <a:chOff x="744" y="1407"/>
              <a:chExt cx="3988" cy="444"/>
            </a:xfrm>
          </p:grpSpPr>
          <p:sp>
            <p:nvSpPr>
              <p:cNvPr id="7174"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7175"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grpSp>
        <p:nvGrpSpPr>
          <p:cNvPr id="7176" name="Group 8"/>
          <p:cNvGrpSpPr>
            <a:grpSpLocks/>
          </p:cNvGrpSpPr>
          <p:nvPr/>
        </p:nvGrpSpPr>
        <p:grpSpPr bwMode="auto">
          <a:xfrm>
            <a:off x="497686" y="4325938"/>
            <a:ext cx="8559505" cy="688975"/>
            <a:chOff x="720" y="1392"/>
            <a:chExt cx="4058" cy="480"/>
          </a:xfrm>
        </p:grpSpPr>
        <p:sp>
          <p:nvSpPr>
            <p:cNvPr id="7177"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grpSp>
          <p:nvGrpSpPr>
            <p:cNvPr id="7178" name="Group 10"/>
            <p:cNvGrpSpPr>
              <a:grpSpLocks/>
            </p:cNvGrpSpPr>
            <p:nvPr/>
          </p:nvGrpSpPr>
          <p:grpSpPr bwMode="auto">
            <a:xfrm>
              <a:off x="730" y="1407"/>
              <a:ext cx="4043" cy="444"/>
              <a:chOff x="744" y="1407"/>
              <a:chExt cx="3988" cy="444"/>
            </a:xfrm>
          </p:grpSpPr>
          <p:sp>
            <p:nvSpPr>
              <p:cNvPr id="717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718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grpSp>
        <p:nvGrpSpPr>
          <p:cNvPr id="7181" name="Group 13"/>
          <p:cNvGrpSpPr>
            <a:grpSpLocks/>
          </p:cNvGrpSpPr>
          <p:nvPr/>
        </p:nvGrpSpPr>
        <p:grpSpPr bwMode="auto">
          <a:xfrm>
            <a:off x="517843" y="5183188"/>
            <a:ext cx="8528802" cy="688975"/>
            <a:chOff x="720" y="1392"/>
            <a:chExt cx="4058" cy="480"/>
          </a:xfrm>
        </p:grpSpPr>
        <p:sp>
          <p:nvSpPr>
            <p:cNvPr id="7182" name="AutoShape 14"/>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headEnd/>
              <a:tailEnd/>
            </a:ln>
            <a:effectLst/>
          </p:spPr>
          <p:txBody>
            <a:bodyPr wrap="none" anchor="ctr"/>
            <a:lstStyle/>
            <a:p>
              <a:endParaRPr lang="en-US"/>
            </a:p>
          </p:txBody>
        </p:sp>
        <p:grpSp>
          <p:nvGrpSpPr>
            <p:cNvPr id="7183" name="Group 15"/>
            <p:cNvGrpSpPr>
              <a:grpSpLocks/>
            </p:cNvGrpSpPr>
            <p:nvPr/>
          </p:nvGrpSpPr>
          <p:grpSpPr bwMode="auto">
            <a:xfrm>
              <a:off x="730" y="1407"/>
              <a:ext cx="4043" cy="444"/>
              <a:chOff x="744" y="1407"/>
              <a:chExt cx="3988" cy="444"/>
            </a:xfrm>
          </p:grpSpPr>
          <p:sp>
            <p:nvSpPr>
              <p:cNvPr id="7184" name="AutoShape 16"/>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endParaRPr lang="en-US"/>
              </a:p>
            </p:txBody>
          </p:sp>
          <p:sp>
            <p:nvSpPr>
              <p:cNvPr id="7185" name="AutoShape 17"/>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p>
                <a:endParaRPr lang="en-US"/>
              </a:p>
            </p:txBody>
          </p:sp>
        </p:grpSp>
      </p:grpSp>
      <p:grpSp>
        <p:nvGrpSpPr>
          <p:cNvPr id="7186" name="Group 18"/>
          <p:cNvGrpSpPr>
            <a:grpSpLocks/>
          </p:cNvGrpSpPr>
          <p:nvPr/>
        </p:nvGrpSpPr>
        <p:grpSpPr bwMode="auto">
          <a:xfrm>
            <a:off x="457200" y="2597150"/>
            <a:ext cx="8610600" cy="688975"/>
            <a:chOff x="720" y="1392"/>
            <a:chExt cx="4058" cy="480"/>
          </a:xfrm>
        </p:grpSpPr>
        <p:sp>
          <p:nvSpPr>
            <p:cNvPr id="7187"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endParaRPr lang="en-US"/>
            </a:p>
          </p:txBody>
        </p:sp>
        <p:grpSp>
          <p:nvGrpSpPr>
            <p:cNvPr id="7188" name="Group 20"/>
            <p:cNvGrpSpPr>
              <a:grpSpLocks/>
            </p:cNvGrpSpPr>
            <p:nvPr/>
          </p:nvGrpSpPr>
          <p:grpSpPr bwMode="auto">
            <a:xfrm>
              <a:off x="730" y="1407"/>
              <a:ext cx="4043" cy="444"/>
              <a:chOff x="744" y="1407"/>
              <a:chExt cx="3988" cy="444"/>
            </a:xfrm>
          </p:grpSpPr>
          <p:sp>
            <p:nvSpPr>
              <p:cNvPr id="7189"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endParaRPr lang="en-US"/>
              </a:p>
            </p:txBody>
          </p:sp>
          <p:sp>
            <p:nvSpPr>
              <p:cNvPr id="7190"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sp>
        <p:nvSpPr>
          <p:cNvPr id="7191" name="Text Box 23"/>
          <p:cNvSpPr txBox="1">
            <a:spLocks noChangeArrowheads="1"/>
          </p:cNvSpPr>
          <p:nvPr/>
        </p:nvSpPr>
        <p:spPr bwMode="white">
          <a:xfrm>
            <a:off x="944563" y="2711450"/>
            <a:ext cx="7711954" cy="461665"/>
          </a:xfrm>
          <a:prstGeom prst="rect">
            <a:avLst/>
          </a:prstGeom>
          <a:noFill/>
          <a:ln w="9525">
            <a:noFill/>
            <a:miter lim="800000"/>
            <a:headEnd/>
            <a:tailEnd/>
          </a:ln>
          <a:effectLst/>
        </p:spPr>
        <p:txBody>
          <a:bodyPr wrap="square">
            <a:spAutoFit/>
          </a:bodyPr>
          <a:lstStyle/>
          <a:p>
            <a:pPr marL="457200" indent="-457200">
              <a:spcBef>
                <a:spcPct val="50000"/>
              </a:spcBef>
              <a:buClr>
                <a:schemeClr val="tx1"/>
              </a:buClr>
            </a:pPr>
            <a:r>
              <a:rPr lang="en-US" sz="2400" b="1" smtClean="0">
                <a:solidFill>
                  <a:srgbClr val="FFFFFF"/>
                </a:solidFill>
                <a:cs typeface="Arial" charset="0"/>
              </a:rPr>
              <a:t>“Bàn tay nặn bột”: dễ gây nặng nề, quá tải</a:t>
            </a:r>
            <a:endParaRPr lang="en-US" sz="2400" b="1">
              <a:solidFill>
                <a:srgbClr val="FFFFFF"/>
              </a:solidFill>
              <a:cs typeface="Arial" charset="0"/>
            </a:endParaRPr>
          </a:p>
        </p:txBody>
      </p:sp>
      <p:sp>
        <p:nvSpPr>
          <p:cNvPr id="7192" name="Text Box 24"/>
          <p:cNvSpPr txBox="1">
            <a:spLocks noChangeArrowheads="1"/>
          </p:cNvSpPr>
          <p:nvPr/>
        </p:nvSpPr>
        <p:spPr bwMode="white">
          <a:xfrm>
            <a:off x="1066800" y="3568700"/>
            <a:ext cx="7467600" cy="461665"/>
          </a:xfrm>
          <a:prstGeom prst="rect">
            <a:avLst/>
          </a:prstGeom>
          <a:noFill/>
          <a:ln w="9525">
            <a:noFill/>
            <a:miter lim="800000"/>
            <a:headEnd/>
            <a:tailEnd/>
          </a:ln>
          <a:effectLst/>
        </p:spPr>
        <p:txBody>
          <a:bodyPr wrap="square">
            <a:spAutoFit/>
          </a:bodyPr>
          <a:lstStyle/>
          <a:p>
            <a:pPr marL="457200" indent="-457200">
              <a:spcBef>
                <a:spcPct val="50000"/>
              </a:spcBef>
              <a:buClr>
                <a:schemeClr val="tx1"/>
              </a:buClr>
            </a:pPr>
            <a:r>
              <a:rPr lang="en-US" sz="2400" b="1" smtClean="0">
                <a:solidFill>
                  <a:srgbClr val="FFFFFF"/>
                </a:solidFill>
                <a:cs typeface="Arial" charset="0"/>
              </a:rPr>
              <a:t>Dạy học dự án: cần nhiều công sức, thời gian</a:t>
            </a:r>
            <a:endParaRPr lang="en-US" sz="2400" b="1">
              <a:solidFill>
                <a:srgbClr val="FFFFFF"/>
              </a:solidFill>
              <a:cs typeface="Arial" charset="0"/>
            </a:endParaRPr>
          </a:p>
        </p:txBody>
      </p:sp>
      <p:sp>
        <p:nvSpPr>
          <p:cNvPr id="7193" name="Text Box 25"/>
          <p:cNvSpPr txBox="1">
            <a:spLocks noChangeArrowheads="1"/>
          </p:cNvSpPr>
          <p:nvPr/>
        </p:nvSpPr>
        <p:spPr bwMode="white">
          <a:xfrm>
            <a:off x="854075" y="4427538"/>
            <a:ext cx="8289925" cy="461665"/>
          </a:xfrm>
          <a:prstGeom prst="rect">
            <a:avLst/>
          </a:prstGeom>
          <a:noFill/>
          <a:ln w="9525">
            <a:noFill/>
            <a:miter lim="800000"/>
            <a:headEnd/>
            <a:tailEnd/>
          </a:ln>
          <a:effectLst/>
        </p:spPr>
        <p:txBody>
          <a:bodyPr wrap="square">
            <a:spAutoFit/>
          </a:bodyPr>
          <a:lstStyle/>
          <a:p>
            <a:pPr marL="457200" indent="-457200" algn="l">
              <a:spcBef>
                <a:spcPct val="50000"/>
              </a:spcBef>
              <a:buClr>
                <a:schemeClr val="tx1"/>
              </a:buClr>
            </a:pPr>
            <a:r>
              <a:rPr lang="en-US" sz="2400" b="1" smtClean="0">
                <a:solidFill>
                  <a:srgbClr val="FFFFFF"/>
                </a:solidFill>
                <a:cs typeface="Arial" charset="0"/>
              </a:rPr>
              <a:t> Nghiên </a:t>
            </a:r>
            <a:r>
              <a:rPr lang="en-US" sz="2400" b="1">
                <a:solidFill>
                  <a:srgbClr val="FFFFFF"/>
                </a:solidFill>
                <a:cs typeface="Arial" charset="0"/>
              </a:rPr>
              <a:t>cứu khoa học: yêu cầu cao về năng lực tư duy </a:t>
            </a:r>
          </a:p>
        </p:txBody>
      </p:sp>
      <p:sp>
        <p:nvSpPr>
          <p:cNvPr id="7194" name="Text Box 26"/>
          <p:cNvSpPr txBox="1">
            <a:spLocks noChangeArrowheads="1"/>
          </p:cNvSpPr>
          <p:nvPr/>
        </p:nvSpPr>
        <p:spPr bwMode="white">
          <a:xfrm>
            <a:off x="688975" y="5275263"/>
            <a:ext cx="8531225" cy="461665"/>
          </a:xfrm>
          <a:prstGeom prst="rect">
            <a:avLst/>
          </a:prstGeom>
          <a:noFill/>
          <a:ln w="9525">
            <a:noFill/>
            <a:miter lim="800000"/>
            <a:headEnd/>
            <a:tailEnd/>
          </a:ln>
          <a:effectLst/>
        </p:spPr>
        <p:txBody>
          <a:bodyPr wrap="square">
            <a:spAutoFit/>
          </a:bodyPr>
          <a:lstStyle/>
          <a:p>
            <a:pPr marL="457200" indent="-457200">
              <a:spcBef>
                <a:spcPct val="50000"/>
              </a:spcBef>
              <a:buClr>
                <a:schemeClr val="tx1"/>
              </a:buClr>
            </a:pPr>
            <a:r>
              <a:rPr lang="en-US" sz="2400" b="1" smtClean="0">
                <a:solidFill>
                  <a:srgbClr val="FFFFFF"/>
                </a:solidFill>
                <a:cs typeface="Arial" charset="0"/>
              </a:rPr>
              <a:t>Giáo dục STEM: đa dạng về mức độ, đối tượng, trình độ</a:t>
            </a:r>
            <a:endParaRPr lang="en-US" sz="2400" b="1">
              <a:solidFill>
                <a:srgbClr val="FFFFFF"/>
              </a:solidFill>
              <a:cs typeface="Arial" charset="0"/>
            </a:endParaRPr>
          </a:p>
        </p:txBody>
      </p:sp>
      <p:pic>
        <p:nvPicPr>
          <p:cNvPr id="7195" name="Picture 27" descr="1"/>
          <p:cNvPicPr>
            <a:picLocks noChangeAspect="1" noChangeArrowheads="1"/>
          </p:cNvPicPr>
          <p:nvPr/>
        </p:nvPicPr>
        <p:blipFill>
          <a:blip r:embed="rId2">
            <a:lum bright="-6000" contrast="24000"/>
          </a:blip>
          <a:srcRect l="42606" t="64474" r="19473"/>
          <a:stretch>
            <a:fillRect/>
          </a:stretch>
        </p:blipFill>
        <p:spPr bwMode="auto">
          <a:xfrm>
            <a:off x="152400" y="5146675"/>
            <a:ext cx="792163" cy="949325"/>
          </a:xfrm>
          <a:prstGeom prst="rect">
            <a:avLst/>
          </a:prstGeom>
          <a:noFill/>
        </p:spPr>
      </p:pic>
      <p:pic>
        <p:nvPicPr>
          <p:cNvPr id="7196" name="Picture 28" descr="1"/>
          <p:cNvPicPr>
            <a:picLocks noChangeAspect="1" noChangeArrowheads="1"/>
          </p:cNvPicPr>
          <p:nvPr/>
        </p:nvPicPr>
        <p:blipFill>
          <a:blip r:embed="rId2">
            <a:lum bright="-6000" contrast="24000"/>
          </a:blip>
          <a:srcRect l="42606" t="64474" r="19473"/>
          <a:stretch>
            <a:fillRect/>
          </a:stretch>
        </p:blipFill>
        <p:spPr bwMode="auto">
          <a:xfrm>
            <a:off x="152400" y="4300538"/>
            <a:ext cx="792163" cy="949325"/>
          </a:xfrm>
          <a:prstGeom prst="rect">
            <a:avLst/>
          </a:prstGeom>
          <a:noFill/>
        </p:spPr>
      </p:pic>
      <p:pic>
        <p:nvPicPr>
          <p:cNvPr id="7197" name="Picture 29" descr="1"/>
          <p:cNvPicPr>
            <a:picLocks noChangeAspect="1" noChangeArrowheads="1"/>
          </p:cNvPicPr>
          <p:nvPr/>
        </p:nvPicPr>
        <p:blipFill>
          <a:blip r:embed="rId2">
            <a:lum bright="-6000" contrast="24000"/>
          </a:blip>
          <a:srcRect l="42606" t="64474" r="19473"/>
          <a:stretch>
            <a:fillRect/>
          </a:stretch>
        </p:blipFill>
        <p:spPr bwMode="auto">
          <a:xfrm>
            <a:off x="152400" y="3449638"/>
            <a:ext cx="792163" cy="949325"/>
          </a:xfrm>
          <a:prstGeom prst="rect">
            <a:avLst/>
          </a:prstGeom>
          <a:noFill/>
        </p:spPr>
      </p:pic>
      <p:pic>
        <p:nvPicPr>
          <p:cNvPr id="7198" name="Picture 30" descr="1"/>
          <p:cNvPicPr>
            <a:picLocks noChangeAspect="1" noChangeArrowheads="1"/>
          </p:cNvPicPr>
          <p:nvPr/>
        </p:nvPicPr>
        <p:blipFill>
          <a:blip r:embed="rId2">
            <a:lum bright="-6000" contrast="24000"/>
          </a:blip>
          <a:srcRect l="42606" t="64474" r="19473"/>
          <a:stretch>
            <a:fillRect/>
          </a:stretch>
        </p:blipFill>
        <p:spPr bwMode="auto">
          <a:xfrm>
            <a:off x="152400" y="2592388"/>
            <a:ext cx="792162" cy="949325"/>
          </a:xfrm>
          <a:prstGeom prst="rect">
            <a:avLst/>
          </a:prstGeom>
          <a:noFill/>
        </p:spPr>
      </p:pic>
      <p:sp>
        <p:nvSpPr>
          <p:cNvPr id="7199" name="Text Box 31"/>
          <p:cNvSpPr txBox="1">
            <a:spLocks noChangeArrowheads="1"/>
          </p:cNvSpPr>
          <p:nvPr/>
        </p:nvSpPr>
        <p:spPr bwMode="white">
          <a:xfrm>
            <a:off x="498475" y="5283200"/>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FF"/>
                </a:solidFill>
                <a:cs typeface="Arial" charset="0"/>
              </a:rPr>
              <a:t>4</a:t>
            </a:r>
          </a:p>
        </p:txBody>
      </p:sp>
      <p:sp>
        <p:nvSpPr>
          <p:cNvPr id="7200" name="Text Box 32"/>
          <p:cNvSpPr txBox="1">
            <a:spLocks noChangeArrowheads="1"/>
          </p:cNvSpPr>
          <p:nvPr/>
        </p:nvSpPr>
        <p:spPr bwMode="white">
          <a:xfrm>
            <a:off x="473075" y="2689225"/>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FF"/>
                </a:solidFill>
                <a:cs typeface="Arial" charset="0"/>
              </a:rPr>
              <a:t>1</a:t>
            </a:r>
          </a:p>
        </p:txBody>
      </p:sp>
      <p:sp>
        <p:nvSpPr>
          <p:cNvPr id="7201" name="Text Box 33"/>
          <p:cNvSpPr txBox="1">
            <a:spLocks noChangeArrowheads="1"/>
          </p:cNvSpPr>
          <p:nvPr/>
        </p:nvSpPr>
        <p:spPr bwMode="white">
          <a:xfrm>
            <a:off x="474663" y="3548063"/>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FF"/>
                </a:solidFill>
                <a:cs typeface="Arial" charset="0"/>
              </a:rPr>
              <a:t>2</a:t>
            </a:r>
          </a:p>
        </p:txBody>
      </p:sp>
      <p:sp>
        <p:nvSpPr>
          <p:cNvPr id="7202" name="Text Box 34"/>
          <p:cNvSpPr txBox="1">
            <a:spLocks noChangeArrowheads="1"/>
          </p:cNvSpPr>
          <p:nvPr/>
        </p:nvSpPr>
        <p:spPr bwMode="white">
          <a:xfrm>
            <a:off x="474663" y="4435475"/>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FF"/>
                </a:solidFill>
                <a:cs typeface="Arial" charset="0"/>
              </a:rPr>
              <a:t>3</a:t>
            </a:r>
          </a:p>
        </p:txBody>
      </p:sp>
      <p:sp>
        <p:nvSpPr>
          <p:cNvPr id="7203" name="AutoShape 35"/>
          <p:cNvSpPr>
            <a:spLocks noChangeArrowheads="1"/>
          </p:cNvSpPr>
          <p:nvPr/>
        </p:nvSpPr>
        <p:spPr bwMode="auto">
          <a:xfrm>
            <a:off x="609599" y="1676400"/>
            <a:ext cx="7162801" cy="720725"/>
          </a:xfrm>
          <a:prstGeom prst="roundRect">
            <a:avLst>
              <a:gd name="adj" fmla="val 42181"/>
            </a:avLst>
          </a:prstGeom>
          <a:noFill/>
          <a:ln w="19050" cap="rnd">
            <a:noFill/>
            <a:prstDash val="sysDot"/>
            <a:round/>
            <a:headEnd/>
            <a:tailEnd/>
          </a:ln>
          <a:effectLst/>
        </p:spPr>
        <p:txBody>
          <a:bodyPr wrap="none" anchor="ctr"/>
          <a:lstStyle/>
          <a:p>
            <a:pPr algn="l"/>
            <a:r>
              <a:rPr lang="vi-VN" b="1" smtClean="0">
                <a:solidFill>
                  <a:srgbClr val="000000"/>
                </a:solidFill>
                <a:cs typeface="Arial" charset="0"/>
              </a:rPr>
              <a:t>Ưu</a:t>
            </a:r>
            <a:r>
              <a:rPr lang="en-US" b="1" smtClean="0">
                <a:solidFill>
                  <a:srgbClr val="000000"/>
                </a:solidFill>
                <a:cs typeface="Arial" charset="0"/>
              </a:rPr>
              <a:t> điểm của phương pháp giáo dục STEM</a:t>
            </a:r>
            <a:endParaRPr lang="en-US" b="1">
              <a:solidFill>
                <a:srgbClr val="000000"/>
              </a:solidFill>
              <a:cs typeface="Arial" charset="0"/>
            </a:endParaRPr>
          </a:p>
        </p:txBody>
      </p:sp>
      <p:sp>
        <p:nvSpPr>
          <p:cNvPr id="36" name="Rectangle 35"/>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Text Box 9"/>
          <p:cNvSpPr txBox="1">
            <a:spLocks noChangeArrowheads="1"/>
          </p:cNvSpPr>
          <p:nvPr/>
        </p:nvSpPr>
        <p:spPr bwMode="gray">
          <a:xfrm>
            <a:off x="674687" y="1371600"/>
            <a:ext cx="5451475" cy="400110"/>
          </a:xfrm>
          <a:prstGeom prst="rect">
            <a:avLst/>
          </a:prstGeom>
          <a:noFill/>
          <a:ln w="9525" algn="ctr">
            <a:noFill/>
            <a:miter lim="800000"/>
            <a:headEnd/>
            <a:tailEnd/>
          </a:ln>
          <a:effectLst/>
        </p:spPr>
        <p:txBody>
          <a:bodyPr wrap="square">
            <a:spAutoFit/>
          </a:bodyPr>
          <a:lstStyle/>
          <a:p>
            <a:pPr algn="l" eaLnBrk="0" hangingPunct="0"/>
            <a:r>
              <a:rPr lang="en-US" sz="2000" b="1" smtClean="0">
                <a:solidFill>
                  <a:srgbClr val="000000"/>
                </a:solidFill>
                <a:cs typeface="Arial" charset="0"/>
              </a:rPr>
              <a:t>2. Các phương pháp dạy học tích cực</a:t>
            </a:r>
            <a:endParaRPr lang="en-US" sz="2000" b="1">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p:txBody>
          <a:bodyPr/>
          <a:lstStyle/>
          <a:p>
            <a:r>
              <a:rPr lang="en-US" sz="3600" smtClean="0"/>
              <a:t>I. TỔNG QUAN</a:t>
            </a:r>
            <a:endParaRPr lang="en-US" sz="3600"/>
          </a:p>
        </p:txBody>
      </p:sp>
      <p:sp>
        <p:nvSpPr>
          <p:cNvPr id="21516" name="Rectangle 12"/>
          <p:cNvSpPr>
            <a:spLocks noChangeArrowheads="1"/>
          </p:cNvSpPr>
          <p:nvPr/>
        </p:nvSpPr>
        <p:spPr bwMode="gray">
          <a:xfrm>
            <a:off x="706438" y="1782758"/>
            <a:ext cx="6532562" cy="397032"/>
          </a:xfrm>
          <a:prstGeom prst="rect">
            <a:avLst/>
          </a:prstGeom>
          <a:noFill/>
          <a:ln w="9525" algn="ctr">
            <a:noFill/>
            <a:miter lim="800000"/>
            <a:headEnd/>
            <a:tailEnd/>
          </a:ln>
          <a:effectLst/>
        </p:spPr>
        <p:txBody>
          <a:bodyPr wrap="square">
            <a:spAutoFit/>
          </a:bodyPr>
          <a:lstStyle/>
          <a:p>
            <a:pPr algn="l" eaLnBrk="0" hangingPunct="0">
              <a:lnSpc>
                <a:spcPct val="110000"/>
              </a:lnSpc>
            </a:pPr>
            <a:r>
              <a:rPr lang="en-US" smtClean="0">
                <a:solidFill>
                  <a:srgbClr val="000000"/>
                </a:solidFill>
                <a:cs typeface="Arial" charset="0"/>
              </a:rPr>
              <a:t>Bất cập, mâu thuẫn của các phương pháp dạy học tích cực</a:t>
            </a:r>
            <a:endParaRPr lang="en-US">
              <a:solidFill>
                <a:srgbClr val="000000"/>
              </a:solidFill>
              <a:cs typeface="Arial" charset="0"/>
            </a:endParaRPr>
          </a:p>
        </p:txBody>
      </p:sp>
      <p:sp>
        <p:nvSpPr>
          <p:cNvPr id="21506" name="AutoShape 2"/>
          <p:cNvSpPr>
            <a:spLocks noChangeArrowheads="1"/>
          </p:cNvSpPr>
          <p:nvPr/>
        </p:nvSpPr>
        <p:spPr bwMode="ltGray">
          <a:xfrm>
            <a:off x="2508250" y="2449512"/>
            <a:ext cx="4122738" cy="1003300"/>
          </a:xfrm>
          <a:prstGeom prst="roundRect">
            <a:avLst>
              <a:gd name="adj" fmla="val 11505"/>
            </a:avLst>
          </a:prstGeom>
          <a:gradFill rotWithShape="1">
            <a:gsLst>
              <a:gs pos="0">
                <a:schemeClr val="accent2"/>
              </a:gs>
              <a:gs pos="100000">
                <a:schemeClr val="bg1">
                  <a:alpha val="0"/>
                </a:schemeClr>
              </a:gs>
            </a:gsLst>
            <a:lin ang="0" scaled="1"/>
          </a:gradFill>
          <a:ln w="6350" algn="ctr">
            <a:noFill/>
            <a:prstDash val="sysDot"/>
            <a:round/>
            <a:headEnd/>
            <a:tailEnd/>
          </a:ln>
          <a:effectLst/>
        </p:spPr>
        <p:txBody>
          <a:bodyPr wrap="none" anchor="ctr"/>
          <a:lstStyle/>
          <a:p>
            <a:endParaRPr lang="en-US"/>
          </a:p>
        </p:txBody>
      </p:sp>
      <p:sp>
        <p:nvSpPr>
          <p:cNvPr id="21507" name="AutoShape 3"/>
          <p:cNvSpPr>
            <a:spLocks noChangeArrowheads="1"/>
          </p:cNvSpPr>
          <p:nvPr/>
        </p:nvSpPr>
        <p:spPr bwMode="ltGray">
          <a:xfrm>
            <a:off x="2495550" y="3613150"/>
            <a:ext cx="4114800" cy="971550"/>
          </a:xfrm>
          <a:prstGeom prst="roundRect">
            <a:avLst>
              <a:gd name="adj" fmla="val 11505"/>
            </a:avLst>
          </a:prstGeom>
          <a:gradFill rotWithShape="1">
            <a:gsLst>
              <a:gs pos="0">
                <a:schemeClr val="folHlink"/>
              </a:gs>
              <a:gs pos="100000">
                <a:schemeClr val="bg1">
                  <a:alpha val="0"/>
                </a:schemeClr>
              </a:gs>
            </a:gsLst>
            <a:lin ang="0" scaled="1"/>
          </a:gradFill>
          <a:ln w="6350" algn="ctr">
            <a:noFill/>
            <a:prstDash val="sysDot"/>
            <a:round/>
            <a:headEnd/>
            <a:tailEnd/>
          </a:ln>
          <a:effectLst/>
        </p:spPr>
        <p:txBody>
          <a:bodyPr wrap="none" anchor="ctr"/>
          <a:lstStyle/>
          <a:p>
            <a:endParaRPr lang="en-US"/>
          </a:p>
        </p:txBody>
      </p:sp>
      <p:sp>
        <p:nvSpPr>
          <p:cNvPr id="21508" name="AutoShape 4"/>
          <p:cNvSpPr>
            <a:spLocks noChangeArrowheads="1"/>
          </p:cNvSpPr>
          <p:nvPr/>
        </p:nvSpPr>
        <p:spPr bwMode="ltGray">
          <a:xfrm>
            <a:off x="2473325" y="4678362"/>
            <a:ext cx="4137025" cy="982663"/>
          </a:xfrm>
          <a:prstGeom prst="roundRect">
            <a:avLst>
              <a:gd name="adj" fmla="val 11505"/>
            </a:avLst>
          </a:prstGeom>
          <a:gradFill rotWithShape="1">
            <a:gsLst>
              <a:gs pos="0">
                <a:schemeClr val="accent1"/>
              </a:gs>
              <a:gs pos="100000">
                <a:schemeClr val="bg1">
                  <a:alpha val="0"/>
                </a:schemeClr>
              </a:gs>
            </a:gsLst>
            <a:lin ang="0" scaled="1"/>
          </a:gradFill>
          <a:ln w="6350" algn="ctr">
            <a:noFill/>
            <a:prstDash val="sysDot"/>
            <a:round/>
            <a:headEnd/>
            <a:tailEnd/>
          </a:ln>
          <a:effectLst/>
        </p:spPr>
        <p:txBody>
          <a:bodyPr wrap="none" anchor="ctr"/>
          <a:lstStyle/>
          <a:p>
            <a:endParaRPr lang="en-US"/>
          </a:p>
        </p:txBody>
      </p:sp>
      <p:sp>
        <p:nvSpPr>
          <p:cNvPr id="21510" name="Text Box 6"/>
          <p:cNvSpPr txBox="1">
            <a:spLocks noChangeArrowheads="1"/>
          </p:cNvSpPr>
          <p:nvPr/>
        </p:nvSpPr>
        <p:spPr bwMode="gray">
          <a:xfrm>
            <a:off x="3186113" y="2608262"/>
            <a:ext cx="3490912" cy="707886"/>
          </a:xfrm>
          <a:prstGeom prst="rect">
            <a:avLst/>
          </a:prstGeom>
          <a:noFill/>
          <a:ln w="9525" algn="ctr">
            <a:noFill/>
            <a:miter lim="800000"/>
            <a:headEnd/>
            <a:tailEnd/>
          </a:ln>
          <a:effectLst/>
        </p:spPr>
        <p:txBody>
          <a:bodyPr>
            <a:spAutoFit/>
          </a:bodyPr>
          <a:lstStyle/>
          <a:p>
            <a:pPr algn="l">
              <a:spcBef>
                <a:spcPct val="50000"/>
              </a:spcBef>
              <a:buFontTx/>
              <a:buChar char="•"/>
            </a:pPr>
            <a:r>
              <a:rPr lang="en-US" sz="1600" b="1">
                <a:solidFill>
                  <a:srgbClr val="000000"/>
                </a:solidFill>
                <a:cs typeface="Arial" charset="0"/>
              </a:rPr>
              <a:t> </a:t>
            </a:r>
            <a:r>
              <a:rPr lang="en-US" sz="1600" b="1" smtClean="0">
                <a:solidFill>
                  <a:srgbClr val="000000"/>
                </a:solidFill>
                <a:cs typeface="Arial" charset="0"/>
              </a:rPr>
              <a:t>Chương trình nặng</a:t>
            </a:r>
            <a:endParaRPr lang="en-US" sz="1600" b="1">
              <a:solidFill>
                <a:srgbClr val="000000"/>
              </a:solidFill>
              <a:cs typeface="Arial" charset="0"/>
            </a:endParaRPr>
          </a:p>
          <a:p>
            <a:pPr algn="l">
              <a:spcBef>
                <a:spcPct val="50000"/>
              </a:spcBef>
              <a:buFontTx/>
              <a:buChar char="•"/>
            </a:pPr>
            <a:r>
              <a:rPr lang="en-US" sz="1600" b="1">
                <a:solidFill>
                  <a:srgbClr val="000000"/>
                </a:solidFill>
                <a:cs typeface="Arial" charset="0"/>
              </a:rPr>
              <a:t> </a:t>
            </a:r>
            <a:r>
              <a:rPr lang="en-US" sz="1600" b="1" smtClean="0">
                <a:solidFill>
                  <a:srgbClr val="000000"/>
                </a:solidFill>
                <a:cs typeface="Arial" charset="0"/>
              </a:rPr>
              <a:t>Kiến thức hàn lâm, thiếu thực tế</a:t>
            </a:r>
            <a:endParaRPr lang="en-US" sz="1600" b="1">
              <a:solidFill>
                <a:srgbClr val="000000"/>
              </a:solidFill>
              <a:cs typeface="Arial" charset="0"/>
            </a:endParaRPr>
          </a:p>
        </p:txBody>
      </p:sp>
      <p:sp>
        <p:nvSpPr>
          <p:cNvPr id="21511" name="Text Box 7"/>
          <p:cNvSpPr txBox="1">
            <a:spLocks noChangeArrowheads="1"/>
          </p:cNvSpPr>
          <p:nvPr/>
        </p:nvSpPr>
        <p:spPr bwMode="gray">
          <a:xfrm>
            <a:off x="3194050" y="3768725"/>
            <a:ext cx="3511550" cy="707886"/>
          </a:xfrm>
          <a:prstGeom prst="rect">
            <a:avLst/>
          </a:prstGeom>
          <a:noFill/>
          <a:ln w="9525" algn="ctr">
            <a:noFill/>
            <a:miter lim="800000"/>
            <a:headEnd/>
            <a:tailEnd/>
          </a:ln>
          <a:effectLst/>
        </p:spPr>
        <p:txBody>
          <a:bodyPr>
            <a:spAutoFit/>
          </a:bodyPr>
          <a:lstStyle/>
          <a:p>
            <a:pPr algn="l">
              <a:spcBef>
                <a:spcPct val="50000"/>
              </a:spcBef>
              <a:buFontTx/>
              <a:buChar char="•"/>
            </a:pPr>
            <a:r>
              <a:rPr lang="en-US" sz="1600" b="1">
                <a:solidFill>
                  <a:srgbClr val="000000"/>
                </a:solidFill>
                <a:cs typeface="Arial" charset="0"/>
              </a:rPr>
              <a:t> </a:t>
            </a:r>
            <a:r>
              <a:rPr lang="en-US" sz="1600" b="1" smtClean="0">
                <a:solidFill>
                  <a:srgbClr val="000000"/>
                </a:solidFill>
                <a:cs typeface="Arial" charset="0"/>
              </a:rPr>
              <a:t>Kiểm tra kiến thức từ chương</a:t>
            </a:r>
            <a:endParaRPr lang="en-US" sz="1600" b="1">
              <a:solidFill>
                <a:srgbClr val="000000"/>
              </a:solidFill>
              <a:cs typeface="Arial" charset="0"/>
            </a:endParaRPr>
          </a:p>
          <a:p>
            <a:pPr algn="l">
              <a:spcBef>
                <a:spcPct val="50000"/>
              </a:spcBef>
              <a:buFontTx/>
              <a:buChar char="•"/>
            </a:pPr>
            <a:r>
              <a:rPr lang="en-US" sz="1600" b="1">
                <a:solidFill>
                  <a:srgbClr val="000000"/>
                </a:solidFill>
                <a:cs typeface="Arial" charset="0"/>
              </a:rPr>
              <a:t> </a:t>
            </a:r>
            <a:r>
              <a:rPr lang="en-US" sz="1600" b="1" smtClean="0">
                <a:solidFill>
                  <a:srgbClr val="000000"/>
                </a:solidFill>
                <a:cs typeface="Arial" charset="0"/>
              </a:rPr>
              <a:t>Kỹ năng vận dụng máy móc</a:t>
            </a:r>
            <a:endParaRPr lang="en-US" sz="1600" b="1">
              <a:solidFill>
                <a:srgbClr val="000000"/>
              </a:solidFill>
              <a:cs typeface="Arial" charset="0"/>
            </a:endParaRPr>
          </a:p>
        </p:txBody>
      </p:sp>
      <p:sp>
        <p:nvSpPr>
          <p:cNvPr id="21512" name="Text Box 8"/>
          <p:cNvSpPr txBox="1">
            <a:spLocks noChangeArrowheads="1"/>
          </p:cNvSpPr>
          <p:nvPr/>
        </p:nvSpPr>
        <p:spPr bwMode="gray">
          <a:xfrm>
            <a:off x="3184525" y="4821237"/>
            <a:ext cx="3419475" cy="707886"/>
          </a:xfrm>
          <a:prstGeom prst="rect">
            <a:avLst/>
          </a:prstGeom>
          <a:noFill/>
          <a:ln w="9525" algn="ctr">
            <a:noFill/>
            <a:miter lim="800000"/>
            <a:headEnd/>
            <a:tailEnd/>
          </a:ln>
          <a:effectLst/>
        </p:spPr>
        <p:txBody>
          <a:bodyPr>
            <a:spAutoFit/>
          </a:bodyPr>
          <a:lstStyle/>
          <a:p>
            <a:pPr algn="l">
              <a:spcBef>
                <a:spcPct val="50000"/>
              </a:spcBef>
              <a:buFontTx/>
              <a:buChar char="•"/>
            </a:pPr>
            <a:r>
              <a:rPr lang="en-US" sz="1600" b="1">
                <a:solidFill>
                  <a:srgbClr val="000000"/>
                </a:solidFill>
                <a:cs typeface="Arial" charset="0"/>
              </a:rPr>
              <a:t> </a:t>
            </a:r>
            <a:r>
              <a:rPr lang="en-US" sz="1600" b="1" smtClean="0">
                <a:solidFill>
                  <a:srgbClr val="000000"/>
                </a:solidFill>
                <a:cs typeface="Arial" charset="0"/>
              </a:rPr>
              <a:t>Trình độ quản lý, giảng dạy</a:t>
            </a:r>
            <a:endParaRPr lang="en-US" sz="1600" b="1">
              <a:solidFill>
                <a:srgbClr val="000000"/>
              </a:solidFill>
              <a:cs typeface="Arial" charset="0"/>
            </a:endParaRPr>
          </a:p>
          <a:p>
            <a:pPr algn="l">
              <a:spcBef>
                <a:spcPct val="50000"/>
              </a:spcBef>
              <a:buFontTx/>
              <a:buChar char="•"/>
            </a:pPr>
            <a:r>
              <a:rPr lang="en-US" sz="1600" b="1">
                <a:solidFill>
                  <a:srgbClr val="000000"/>
                </a:solidFill>
                <a:cs typeface="Arial" charset="0"/>
              </a:rPr>
              <a:t> </a:t>
            </a:r>
            <a:r>
              <a:rPr lang="en-US" sz="1600" b="1" smtClean="0">
                <a:solidFill>
                  <a:srgbClr val="000000"/>
                </a:solidFill>
                <a:cs typeface="Arial" charset="0"/>
              </a:rPr>
              <a:t>Cơ sở vật chất, sĩ số lớp</a:t>
            </a:r>
            <a:endParaRPr lang="en-US" sz="1600" b="1">
              <a:solidFill>
                <a:srgbClr val="000000"/>
              </a:solidFill>
              <a:cs typeface="Arial" charset="0"/>
            </a:endParaRPr>
          </a:p>
        </p:txBody>
      </p:sp>
      <p:sp>
        <p:nvSpPr>
          <p:cNvPr id="21513" name="AutoShape 9"/>
          <p:cNvSpPr>
            <a:spLocks noChangeArrowheads="1"/>
          </p:cNvSpPr>
          <p:nvPr/>
        </p:nvSpPr>
        <p:spPr bwMode="gray">
          <a:xfrm>
            <a:off x="2616200" y="2801937"/>
            <a:ext cx="469900" cy="371475"/>
          </a:xfrm>
          <a:prstGeom prst="rightArrow">
            <a:avLst>
              <a:gd name="adj1" fmla="val 50000"/>
              <a:gd name="adj2" fmla="val 52707"/>
            </a:avLst>
          </a:prstGeom>
          <a:solidFill>
            <a:srgbClr val="FFFFFF"/>
          </a:solidFill>
          <a:ln w="9525">
            <a:noFill/>
            <a:miter lim="800000"/>
            <a:headEnd/>
            <a:tailEnd/>
          </a:ln>
          <a:effectLst/>
        </p:spPr>
        <p:txBody>
          <a:bodyPr wrap="none" anchor="ctr"/>
          <a:lstStyle/>
          <a:p>
            <a:endParaRPr lang="en-US"/>
          </a:p>
        </p:txBody>
      </p:sp>
      <p:sp>
        <p:nvSpPr>
          <p:cNvPr id="21514" name="AutoShape 10"/>
          <p:cNvSpPr>
            <a:spLocks noChangeArrowheads="1"/>
          </p:cNvSpPr>
          <p:nvPr/>
        </p:nvSpPr>
        <p:spPr bwMode="gray">
          <a:xfrm>
            <a:off x="2624138" y="3867150"/>
            <a:ext cx="469900" cy="371475"/>
          </a:xfrm>
          <a:prstGeom prst="rightArrow">
            <a:avLst>
              <a:gd name="adj1" fmla="val 50000"/>
              <a:gd name="adj2" fmla="val 52707"/>
            </a:avLst>
          </a:prstGeom>
          <a:solidFill>
            <a:srgbClr val="FFFFFF"/>
          </a:solidFill>
          <a:ln w="9525">
            <a:noFill/>
            <a:miter lim="800000"/>
            <a:headEnd/>
            <a:tailEnd/>
          </a:ln>
          <a:effectLst/>
        </p:spPr>
        <p:txBody>
          <a:bodyPr wrap="none" anchor="ctr"/>
          <a:lstStyle/>
          <a:p>
            <a:endParaRPr lang="en-US"/>
          </a:p>
        </p:txBody>
      </p:sp>
      <p:sp>
        <p:nvSpPr>
          <p:cNvPr id="21515" name="AutoShape 11"/>
          <p:cNvSpPr>
            <a:spLocks noChangeArrowheads="1"/>
          </p:cNvSpPr>
          <p:nvPr/>
        </p:nvSpPr>
        <p:spPr bwMode="gray">
          <a:xfrm>
            <a:off x="2614613" y="4981575"/>
            <a:ext cx="469900" cy="371475"/>
          </a:xfrm>
          <a:prstGeom prst="rightArrow">
            <a:avLst>
              <a:gd name="adj1" fmla="val 50000"/>
              <a:gd name="adj2" fmla="val 52707"/>
            </a:avLst>
          </a:prstGeom>
          <a:solidFill>
            <a:srgbClr val="FFFFFF"/>
          </a:solidFill>
          <a:ln w="9525">
            <a:noFill/>
            <a:miter lim="800000"/>
            <a:headEnd/>
            <a:tailEnd/>
          </a:ln>
          <a:effectLst/>
        </p:spPr>
        <p:txBody>
          <a:bodyPr wrap="none" anchor="ctr"/>
          <a:lstStyle/>
          <a:p>
            <a:endParaRPr lang="en-US"/>
          </a:p>
        </p:txBody>
      </p:sp>
      <p:grpSp>
        <p:nvGrpSpPr>
          <p:cNvPr id="21517" name="Group 13"/>
          <p:cNvGrpSpPr>
            <a:grpSpLocks/>
          </p:cNvGrpSpPr>
          <p:nvPr/>
        </p:nvGrpSpPr>
        <p:grpSpPr bwMode="auto">
          <a:xfrm>
            <a:off x="390525" y="4448175"/>
            <a:ext cx="2238375" cy="1330325"/>
            <a:chOff x="471" y="272"/>
            <a:chExt cx="1161" cy="1539"/>
          </a:xfrm>
        </p:grpSpPr>
        <p:sp>
          <p:nvSpPr>
            <p:cNvPr id="21518" name="Oval 14"/>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p>
          </p:txBody>
        </p:sp>
        <p:sp>
          <p:nvSpPr>
            <p:cNvPr id="21519" name="AutoShape 15"/>
            <p:cNvSpPr>
              <a:spLocks noChangeArrowheads="1"/>
            </p:cNvSpPr>
            <p:nvPr/>
          </p:nvSpPr>
          <p:spPr bwMode="ltGray">
            <a:xfrm>
              <a:off x="473" y="272"/>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noFill/>
              <a:round/>
              <a:headEnd/>
              <a:tailEnd/>
            </a:ln>
            <a:effectLst/>
          </p:spPr>
          <p:txBody>
            <a:bodyPr wrap="none" anchor="ctr"/>
            <a:lstStyle/>
            <a:p>
              <a:endParaRPr lang="en-US"/>
            </a:p>
          </p:txBody>
        </p:sp>
      </p:grpSp>
      <p:grpSp>
        <p:nvGrpSpPr>
          <p:cNvPr id="21520" name="Group 16"/>
          <p:cNvGrpSpPr>
            <a:grpSpLocks/>
          </p:cNvGrpSpPr>
          <p:nvPr/>
        </p:nvGrpSpPr>
        <p:grpSpPr bwMode="auto">
          <a:xfrm>
            <a:off x="390525" y="3373437"/>
            <a:ext cx="2238375" cy="1330325"/>
            <a:chOff x="471" y="272"/>
            <a:chExt cx="1161" cy="1539"/>
          </a:xfrm>
        </p:grpSpPr>
        <p:sp>
          <p:nvSpPr>
            <p:cNvPr id="21521" name="Oval 17"/>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p>
          </p:txBody>
        </p:sp>
        <p:sp>
          <p:nvSpPr>
            <p:cNvPr id="21522" name="AutoShape 18"/>
            <p:cNvSpPr>
              <a:spLocks noChangeArrowheads="1"/>
            </p:cNvSpPr>
            <p:nvPr/>
          </p:nvSpPr>
          <p:spPr bwMode="lt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headEnd/>
              <a:tailEnd/>
            </a:ln>
            <a:effectLst/>
          </p:spPr>
          <p:txBody>
            <a:bodyPr wrap="none" anchor="ctr"/>
            <a:lstStyle/>
            <a:p>
              <a:endParaRPr lang="en-US"/>
            </a:p>
          </p:txBody>
        </p:sp>
      </p:grpSp>
      <p:grpSp>
        <p:nvGrpSpPr>
          <p:cNvPr id="21523" name="Group 19"/>
          <p:cNvGrpSpPr>
            <a:grpSpLocks/>
          </p:cNvGrpSpPr>
          <p:nvPr/>
        </p:nvGrpSpPr>
        <p:grpSpPr bwMode="auto">
          <a:xfrm>
            <a:off x="390525" y="2286000"/>
            <a:ext cx="2238375" cy="1330325"/>
            <a:chOff x="471" y="272"/>
            <a:chExt cx="1161" cy="1539"/>
          </a:xfrm>
        </p:grpSpPr>
        <p:sp>
          <p:nvSpPr>
            <p:cNvPr id="21524" name="Oval 20"/>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p>
          </p:txBody>
        </p:sp>
        <p:sp>
          <p:nvSpPr>
            <p:cNvPr id="21525" name="AutoShape 21"/>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anchor="ctr"/>
            <a:lstStyle/>
            <a:p>
              <a:endParaRPr lang="en-US"/>
            </a:p>
          </p:txBody>
        </p:sp>
      </p:grpSp>
      <p:sp>
        <p:nvSpPr>
          <p:cNvPr id="21526" name="Text Box 22"/>
          <p:cNvSpPr txBox="1">
            <a:spLocks noChangeArrowheads="1"/>
          </p:cNvSpPr>
          <p:nvPr/>
        </p:nvSpPr>
        <p:spPr bwMode="black">
          <a:xfrm>
            <a:off x="381000" y="2682875"/>
            <a:ext cx="2230438" cy="830997"/>
          </a:xfrm>
          <a:prstGeom prst="rect">
            <a:avLst/>
          </a:prstGeom>
          <a:noFill/>
          <a:ln w="9525" algn="ctr">
            <a:noFill/>
            <a:miter lim="800000"/>
            <a:headEnd/>
            <a:tailEnd/>
          </a:ln>
          <a:effectLst>
            <a:outerShdw dist="17961" dir="2700000" algn="ctr" rotWithShape="0">
              <a:srgbClr val="003300">
                <a:alpha val="50000"/>
              </a:srgbClr>
            </a:outerShdw>
          </a:effectLst>
        </p:spPr>
        <p:txBody>
          <a:bodyPr wrap="square">
            <a:spAutoFit/>
          </a:bodyPr>
          <a:lstStyle/>
          <a:p>
            <a:pPr>
              <a:spcBef>
                <a:spcPct val="50000"/>
              </a:spcBef>
            </a:pPr>
            <a:r>
              <a:rPr lang="en-US" sz="2400" b="1">
                <a:solidFill>
                  <a:srgbClr val="FFFFFF"/>
                </a:solidFill>
                <a:cs typeface="Arial" charset="0"/>
              </a:rPr>
              <a:t>  </a:t>
            </a:r>
            <a:r>
              <a:rPr lang="en-US" sz="2400" b="1" smtClean="0">
                <a:solidFill>
                  <a:srgbClr val="FFFFFF"/>
                </a:solidFill>
                <a:cs typeface="Arial" charset="0"/>
              </a:rPr>
              <a:t>Nội dung chương trình</a:t>
            </a:r>
            <a:endParaRPr lang="en-US" sz="2400" b="1">
              <a:solidFill>
                <a:srgbClr val="FFFFFF"/>
              </a:solidFill>
              <a:cs typeface="Arial" charset="0"/>
            </a:endParaRPr>
          </a:p>
        </p:txBody>
      </p:sp>
      <p:sp>
        <p:nvSpPr>
          <p:cNvPr id="21527" name="Text Box 23"/>
          <p:cNvSpPr txBox="1">
            <a:spLocks noChangeArrowheads="1"/>
          </p:cNvSpPr>
          <p:nvPr/>
        </p:nvSpPr>
        <p:spPr bwMode="black">
          <a:xfrm>
            <a:off x="460375" y="3797300"/>
            <a:ext cx="2074863" cy="830997"/>
          </a:xfrm>
          <a:prstGeom prst="rect">
            <a:avLst/>
          </a:prstGeom>
          <a:noFill/>
          <a:ln w="9525" algn="ctr">
            <a:noFill/>
            <a:miter lim="800000"/>
            <a:headEnd/>
            <a:tailEnd/>
          </a:ln>
          <a:effectLst>
            <a:outerShdw dist="17961" dir="2700000" algn="ctr" rotWithShape="0">
              <a:srgbClr val="003300">
                <a:alpha val="50000"/>
              </a:srgbClr>
            </a:outerShdw>
          </a:effectLst>
        </p:spPr>
        <p:txBody>
          <a:bodyPr>
            <a:spAutoFit/>
          </a:bodyPr>
          <a:lstStyle/>
          <a:p>
            <a:pPr>
              <a:spcBef>
                <a:spcPct val="50000"/>
              </a:spcBef>
            </a:pPr>
            <a:r>
              <a:rPr lang="en-US" sz="2400" b="1">
                <a:solidFill>
                  <a:srgbClr val="FFFFFF"/>
                </a:solidFill>
                <a:cs typeface="Arial" charset="0"/>
              </a:rPr>
              <a:t>  </a:t>
            </a:r>
            <a:r>
              <a:rPr lang="en-US" sz="2400" b="1" smtClean="0">
                <a:solidFill>
                  <a:srgbClr val="FFFFFF"/>
                </a:solidFill>
                <a:cs typeface="Arial" charset="0"/>
              </a:rPr>
              <a:t>Kiểm tra Thi cử</a:t>
            </a:r>
            <a:endParaRPr lang="en-US" sz="2400" b="1">
              <a:solidFill>
                <a:srgbClr val="FFFFFF"/>
              </a:solidFill>
              <a:cs typeface="Arial" charset="0"/>
            </a:endParaRPr>
          </a:p>
        </p:txBody>
      </p:sp>
      <p:sp>
        <p:nvSpPr>
          <p:cNvPr id="21528" name="Text Box 24"/>
          <p:cNvSpPr txBox="1">
            <a:spLocks noChangeArrowheads="1"/>
          </p:cNvSpPr>
          <p:nvPr/>
        </p:nvSpPr>
        <p:spPr bwMode="black">
          <a:xfrm>
            <a:off x="460375" y="4876800"/>
            <a:ext cx="2074863" cy="830997"/>
          </a:xfrm>
          <a:prstGeom prst="rect">
            <a:avLst/>
          </a:prstGeom>
          <a:noFill/>
          <a:ln w="9525" algn="ctr">
            <a:noFill/>
            <a:miter lim="800000"/>
            <a:headEnd/>
            <a:tailEnd/>
          </a:ln>
          <a:effectLst>
            <a:outerShdw dist="17961" dir="2700000" algn="ctr" rotWithShape="0">
              <a:srgbClr val="003300">
                <a:alpha val="50000"/>
              </a:srgbClr>
            </a:outerShdw>
          </a:effectLst>
        </p:spPr>
        <p:txBody>
          <a:bodyPr>
            <a:spAutoFit/>
          </a:bodyPr>
          <a:lstStyle/>
          <a:p>
            <a:pPr>
              <a:spcBef>
                <a:spcPct val="50000"/>
              </a:spcBef>
            </a:pPr>
            <a:r>
              <a:rPr lang="en-US" sz="2400" b="1">
                <a:solidFill>
                  <a:srgbClr val="FFFFFF"/>
                </a:solidFill>
                <a:cs typeface="Arial" charset="0"/>
              </a:rPr>
              <a:t>  </a:t>
            </a:r>
            <a:r>
              <a:rPr lang="en-US" sz="2400" b="1" smtClean="0">
                <a:solidFill>
                  <a:srgbClr val="FFFFFF"/>
                </a:solidFill>
                <a:cs typeface="Arial" charset="0"/>
              </a:rPr>
              <a:t>Điều kiện triển khai</a:t>
            </a:r>
            <a:endParaRPr lang="en-US" sz="2400" b="1">
              <a:solidFill>
                <a:srgbClr val="FFFFFF"/>
              </a:solidFill>
              <a:cs typeface="Arial" charset="0"/>
            </a:endParaRPr>
          </a:p>
        </p:txBody>
      </p:sp>
      <p:sp>
        <p:nvSpPr>
          <p:cNvPr id="25" name="Rectangle 24"/>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Text Box 9"/>
          <p:cNvSpPr txBox="1">
            <a:spLocks noChangeArrowheads="1"/>
          </p:cNvSpPr>
          <p:nvPr/>
        </p:nvSpPr>
        <p:spPr bwMode="gray">
          <a:xfrm>
            <a:off x="674687" y="1371600"/>
            <a:ext cx="5451475" cy="400110"/>
          </a:xfrm>
          <a:prstGeom prst="rect">
            <a:avLst/>
          </a:prstGeom>
          <a:noFill/>
          <a:ln w="9525" algn="ctr">
            <a:noFill/>
            <a:miter lim="800000"/>
            <a:headEnd/>
            <a:tailEnd/>
          </a:ln>
          <a:effectLst/>
        </p:spPr>
        <p:txBody>
          <a:bodyPr wrap="square">
            <a:spAutoFit/>
          </a:bodyPr>
          <a:lstStyle/>
          <a:p>
            <a:pPr algn="l" eaLnBrk="0" hangingPunct="0"/>
            <a:r>
              <a:rPr lang="en-US" sz="2000" b="1" smtClean="0">
                <a:solidFill>
                  <a:srgbClr val="000000"/>
                </a:solidFill>
                <a:cs typeface="Arial" charset="0"/>
              </a:rPr>
              <a:t>2. Các phương pháp dạy học tích cực</a:t>
            </a:r>
            <a:endParaRPr lang="en-US" sz="2000" b="1">
              <a:solidFill>
                <a:srgbClr val="000000"/>
              </a:solidFill>
              <a:cs typeface="Arial" charset="0"/>
            </a:endParaRPr>
          </a:p>
        </p:txBody>
      </p:sp>
      <p:sp>
        <p:nvSpPr>
          <p:cNvPr id="27" name="Rectangle 12"/>
          <p:cNvSpPr>
            <a:spLocks noChangeArrowheads="1"/>
          </p:cNvSpPr>
          <p:nvPr/>
        </p:nvSpPr>
        <p:spPr bwMode="gray">
          <a:xfrm>
            <a:off x="685800" y="5867400"/>
            <a:ext cx="6858000" cy="397032"/>
          </a:xfrm>
          <a:prstGeom prst="rect">
            <a:avLst/>
          </a:prstGeom>
          <a:noFill/>
          <a:ln w="9525" algn="ctr">
            <a:noFill/>
            <a:miter lim="800000"/>
            <a:headEnd/>
            <a:tailEnd/>
          </a:ln>
          <a:effectLst/>
        </p:spPr>
        <p:txBody>
          <a:bodyPr wrap="square">
            <a:spAutoFit/>
          </a:bodyPr>
          <a:lstStyle/>
          <a:p>
            <a:pPr algn="l" eaLnBrk="0" hangingPunct="0">
              <a:lnSpc>
                <a:spcPct val="110000"/>
              </a:lnSpc>
            </a:pPr>
            <a:r>
              <a:rPr lang="en-US" smtClean="0">
                <a:solidFill>
                  <a:srgbClr val="000000"/>
                </a:solidFill>
                <a:cs typeface="Arial" charset="0"/>
              </a:rPr>
              <a:t>-&gt; Những bước chạy đà chủ động, tích cực cho đổi mới giáo dục</a:t>
            </a:r>
            <a:endParaRPr lang="en-US">
              <a:solidFill>
                <a:srgbClr val="000000"/>
              </a:solidFill>
              <a:cs typeface="Arial"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0433" y="3886200"/>
            <a:ext cx="2633567" cy="1754614"/>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9043" r="7168"/>
          <a:stretch/>
        </p:blipFill>
        <p:spPr>
          <a:xfrm>
            <a:off x="-76200" y="3276600"/>
            <a:ext cx="3110847" cy="2743200"/>
          </a:xfrm>
          <a:prstGeom prst="rect">
            <a:avLst/>
          </a:prstGeom>
        </p:spPr>
      </p:pic>
      <p:sp>
        <p:nvSpPr>
          <p:cNvPr id="8194" name="Rectangle 2"/>
          <p:cNvSpPr>
            <a:spLocks noGrp="1" noChangeArrowheads="1"/>
          </p:cNvSpPr>
          <p:nvPr>
            <p:ph type="title"/>
          </p:nvPr>
        </p:nvSpPr>
        <p:spPr/>
        <p:txBody>
          <a:bodyPr/>
          <a:lstStyle/>
          <a:p>
            <a:r>
              <a:rPr lang="en-US" sz="3600" smtClean="0"/>
              <a:t>I. TỔNG QUAN</a:t>
            </a:r>
            <a:endParaRPr lang="en-US"/>
          </a:p>
        </p:txBody>
      </p:sp>
      <p:sp>
        <p:nvSpPr>
          <p:cNvPr id="8195" name="Rectangle 3"/>
          <p:cNvSpPr>
            <a:spLocks noGrp="1" noChangeArrowheads="1"/>
          </p:cNvSpPr>
          <p:nvPr>
            <p:ph type="body" sz="half" idx="1"/>
          </p:nvPr>
        </p:nvSpPr>
        <p:spPr>
          <a:xfrm>
            <a:off x="685800" y="1817688"/>
            <a:ext cx="8077200" cy="1535112"/>
          </a:xfrm>
        </p:spPr>
        <p:txBody>
          <a:bodyPr/>
          <a:lstStyle/>
          <a:p>
            <a:pPr marL="0" indent="0">
              <a:buSzPct val="90000"/>
              <a:buNone/>
            </a:pPr>
            <a:r>
              <a:rPr lang="en-US" sz="3000" b="1" smtClean="0"/>
              <a:t>STEM: một phương pháp chủ đạo           của giáo dục thế giới trong giai đoạn   Cách mạng công nghiệp lần 4</a:t>
            </a:r>
            <a:endParaRPr lang="en-US" sz="2000"/>
          </a:p>
        </p:txBody>
      </p:sp>
      <p:sp>
        <p:nvSpPr>
          <p:cNvPr id="2" name="Rectangle 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3</a:t>
            </a:r>
            <a:r>
              <a:rPr lang="en-US" sz="2000" b="1" smtClean="0">
                <a:solidFill>
                  <a:srgbClr val="000000"/>
                </a:solidFill>
                <a:cs typeface="Arial" charset="0"/>
              </a:rPr>
              <a:t>. Phương pháp Giáo dục STEM (GD STEM)</a:t>
            </a:r>
            <a:endParaRPr lang="en-US" sz="2000" b="1">
              <a:solidFill>
                <a:srgbClr val="000000"/>
              </a:solidFill>
              <a:cs typeface="Arial" charset="0"/>
            </a:endParaRPr>
          </a:p>
        </p:txBody>
      </p:sp>
      <p:sp>
        <p:nvSpPr>
          <p:cNvPr id="8" name="Rectangle 3"/>
          <p:cNvSpPr txBox="1">
            <a:spLocks noChangeArrowheads="1"/>
          </p:cNvSpPr>
          <p:nvPr/>
        </p:nvSpPr>
        <p:spPr bwMode="gray">
          <a:xfrm>
            <a:off x="2514600" y="3886200"/>
            <a:ext cx="65532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457200" lvl="1" indent="0" algn="just">
              <a:buFontTx/>
              <a:buNone/>
            </a:pPr>
            <a:r>
              <a:rPr lang="en-US" sz="2000" b="1" smtClean="0"/>
              <a:t>Bill Gates: </a:t>
            </a:r>
            <a:r>
              <a:rPr lang="en-US" sz="2000" smtClean="0"/>
              <a:t>“</a:t>
            </a:r>
            <a:r>
              <a:rPr lang="en-US" sz="2000" i="1" smtClean="0"/>
              <a:t>Chúng ta không thể duy trì được nền kinh tế dẫn đầu toàn cầu trừ khi chúng ta xây dựng được lực lượng lao động có kiến thức và kỹ năng để sáng tạo… Chúng ta cũng không thể duy trì được một nền kinh tế sáng tạo trừ khi chúng ta có những công dân được đào tạo tốt về toán học, khoa học và công nghệ, kỹ thuật.</a:t>
            </a:r>
            <a:r>
              <a:rPr lang="en-US" sz="2000" smtClean="0"/>
              <a:t>”</a:t>
            </a:r>
            <a:endParaRPr lang="en-US"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smtClean="0"/>
              <a:t>I. TỔNG QUAN</a:t>
            </a:r>
            <a:endParaRPr lang="en-US"/>
          </a:p>
        </p:txBody>
      </p:sp>
      <p:sp>
        <p:nvSpPr>
          <p:cNvPr id="8195" name="Rectangle 3"/>
          <p:cNvSpPr>
            <a:spLocks noGrp="1" noChangeArrowheads="1"/>
          </p:cNvSpPr>
          <p:nvPr>
            <p:ph type="body" sz="half" idx="1"/>
          </p:nvPr>
        </p:nvSpPr>
        <p:spPr>
          <a:xfrm>
            <a:off x="457200" y="5170488"/>
            <a:ext cx="8305800" cy="1535112"/>
          </a:xfrm>
        </p:spPr>
        <p:txBody>
          <a:bodyPr/>
          <a:lstStyle/>
          <a:p>
            <a:pPr marL="0" indent="0">
              <a:buSzPct val="90000"/>
              <a:buNone/>
            </a:pPr>
            <a:r>
              <a:rPr lang="en-US" sz="3000" b="1" smtClean="0"/>
              <a:t>STEM: Hiểu thế nào </a:t>
            </a:r>
            <a:r>
              <a:rPr lang="en-US" sz="2400" smtClean="0"/>
              <a:t>cho</a:t>
            </a:r>
            <a:r>
              <a:rPr lang="en-US" sz="3000" b="1" smtClean="0"/>
              <a:t> ĐÚNG?</a:t>
            </a:r>
          </a:p>
          <a:p>
            <a:pPr marL="0" indent="0">
              <a:buSzPct val="90000"/>
              <a:buNone/>
            </a:pPr>
            <a:r>
              <a:rPr lang="en-US" sz="3000" b="1"/>
              <a:t> </a:t>
            </a:r>
            <a:r>
              <a:rPr lang="en-US" sz="3000" b="1" smtClean="0"/>
              <a:t>           Thực hiện thế nào </a:t>
            </a:r>
            <a:r>
              <a:rPr lang="en-US" sz="2400" smtClean="0"/>
              <a:t>cho</a:t>
            </a:r>
            <a:r>
              <a:rPr lang="en-US" sz="3000" b="1" smtClean="0"/>
              <a:t> CÓ HIỆU QUẢ?</a:t>
            </a:r>
            <a:endParaRPr lang="en-US" sz="2000"/>
          </a:p>
        </p:txBody>
      </p:sp>
      <p:sp>
        <p:nvSpPr>
          <p:cNvPr id="2" name="Rectangle 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3</a:t>
            </a:r>
            <a:r>
              <a:rPr lang="en-US" sz="2000" b="1" smtClean="0">
                <a:solidFill>
                  <a:srgbClr val="000000"/>
                </a:solidFill>
                <a:cs typeface="Arial" charset="0"/>
              </a:rPr>
              <a:t>. Phương pháp Giáo dục STEM (GD STEM)</a:t>
            </a:r>
            <a:endParaRPr lang="en-US" sz="2000" b="1">
              <a:solidFill>
                <a:srgbClr val="000000"/>
              </a:solidFill>
              <a:cs typeface="Arial" charset="0"/>
            </a:endParaRPr>
          </a:p>
        </p:txBody>
      </p:sp>
      <p:sp>
        <p:nvSpPr>
          <p:cNvPr id="8" name="Rectangle 3"/>
          <p:cNvSpPr txBox="1">
            <a:spLocks noChangeArrowheads="1"/>
          </p:cNvSpPr>
          <p:nvPr/>
        </p:nvSpPr>
        <p:spPr bwMode="gray">
          <a:xfrm>
            <a:off x="-152400" y="1752600"/>
            <a:ext cx="65532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457200" lvl="1" indent="0" algn="just">
              <a:buFontTx/>
              <a:buNone/>
            </a:pPr>
            <a:r>
              <a:rPr lang="en-US" sz="2000" b="1"/>
              <a:t>Chỉ thị 16/CT-TTg </a:t>
            </a:r>
            <a:r>
              <a:rPr lang="en-US" sz="2000" b="1" smtClean="0"/>
              <a:t>(04/5/2017):</a:t>
            </a:r>
            <a:r>
              <a:rPr lang="en-US" sz="2000" smtClean="0"/>
              <a:t> </a:t>
            </a:r>
            <a:r>
              <a:rPr lang="vi-VN" sz="2000" i="1" smtClean="0"/>
              <a:t>Thay đổi </a:t>
            </a:r>
            <a:r>
              <a:rPr lang="vi-VN" sz="2000" i="1"/>
              <a:t>mạnh mẽ các chính sách, nội dung, phương pháp giáo dục và dạy nghề nhằm tạo ra nguồn nhân lực có khả năng tiếp nhận các xu thế công nghệ sản xuất mới, trong đó cần tập trung vào thúc đẩy đào tạo về khoa học, công nghệ, kỹ thuật và toán học (STEM), ngoại ngữ, tin học trong chương trình giáo dục phổ thông</a:t>
            </a:r>
            <a:r>
              <a:rPr lang="en-US" sz="2000" i="1"/>
              <a:t>… </a:t>
            </a:r>
            <a:r>
              <a:rPr lang="vi-VN" sz="2000" i="1"/>
              <a:t>Thúc đẩy triển khai giáo dục về khoa học, công nghệ, kỹ thuật và toán học (STEM) trong chương trình giáo dục phổ thông; tổ chức thí điểm tại một số trường phổ thông ngay từ năm học 2017 - 2018</a:t>
            </a:r>
            <a:r>
              <a:rPr lang="vi-VN" sz="2000" i="1" smtClean="0"/>
              <a:t>.</a:t>
            </a:r>
            <a:endParaRPr lang="en-US" sz="20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286000"/>
            <a:ext cx="2743200" cy="2743200"/>
          </a:xfrm>
          <a:prstGeom prst="rect">
            <a:avLst/>
          </a:prstGeom>
        </p:spPr>
      </p:pic>
    </p:spTree>
    <p:extLst>
      <p:ext uri="{BB962C8B-B14F-4D97-AF65-F5344CB8AC3E}">
        <p14:creationId xmlns:p14="http://schemas.microsoft.com/office/powerpoint/2010/main" val="79093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smtClean="0"/>
              <a:t>II. THẾ NÀO LÀ GD STEM</a:t>
            </a:r>
            <a:endParaRPr lang="en-US"/>
          </a:p>
        </p:txBody>
      </p:sp>
      <p:sp>
        <p:nvSpPr>
          <p:cNvPr id="2" name="Rectangle 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1</a:t>
            </a:r>
            <a:r>
              <a:rPr lang="en-US" sz="2000" b="1" smtClean="0">
                <a:solidFill>
                  <a:srgbClr val="000000"/>
                </a:solidFill>
                <a:cs typeface="Arial" charset="0"/>
              </a:rPr>
              <a:t>. Nội dung cơ bản của GD STEM</a:t>
            </a:r>
            <a:endParaRPr lang="en-US" sz="2000" b="1">
              <a:solidFill>
                <a:srgbClr val="000000"/>
              </a:solidFill>
              <a:cs typeface="Arial" charset="0"/>
            </a:endParaRPr>
          </a:p>
        </p:txBody>
      </p:sp>
      <p:sp>
        <p:nvSpPr>
          <p:cNvPr id="8" name="Rectangle 3"/>
          <p:cNvSpPr txBox="1">
            <a:spLocks noChangeArrowheads="1"/>
          </p:cNvSpPr>
          <p:nvPr/>
        </p:nvSpPr>
        <p:spPr bwMode="gray">
          <a:xfrm>
            <a:off x="-152400" y="1828800"/>
            <a:ext cx="65532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457200" lvl="1" indent="0" algn="just">
              <a:buNone/>
            </a:pPr>
            <a:r>
              <a:rPr lang="en-US" sz="2000" b="1"/>
              <a:t>Hiệp hội các giáo viên dạy khoa học quốc gia Mỹ (National Science Teachers Association – NSTA) </a:t>
            </a:r>
            <a:r>
              <a:rPr lang="en-US" sz="2000" b="1" smtClean="0"/>
              <a:t>định nghĩa: </a:t>
            </a:r>
            <a:r>
              <a:rPr lang="en-US" sz="2000"/>
              <a:t>“</a:t>
            </a:r>
            <a:r>
              <a:rPr lang="en-US" sz="2000" i="1"/>
              <a:t>Giáo dục STEM là một cách tiếp cận liên ngành trong quá trình học, trong đó các khái niệm học thuật mang tính nguyên tắc được lồng ghép với các bài học trong thế giới thực, ở đó các học sinh áp dụng các kiến thức về khoa học, công nghệ, kỹ thuật và toán vào các bối cảnh cụ thể, giúp kết nối giữa trường học, cộng đồng, nơi làm việc và các tổ chức toàn cầu, từ đó phát triển các năng lực trong lĩnh vực STEM và cùng với đó có thể cạnh tranh trong nền kinh kế </a:t>
            </a:r>
            <a:r>
              <a:rPr lang="en-US" sz="2000" i="1" smtClean="0"/>
              <a:t>mới.</a:t>
            </a:r>
            <a:r>
              <a:rPr lang="en-US" sz="2000" smtClean="0"/>
              <a:t>”</a:t>
            </a:r>
            <a:endParaRPr lang="en-US" sz="200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276" y="2564876"/>
            <a:ext cx="2540524" cy="2540524"/>
          </a:xfrm>
          <a:prstGeom prst="rect">
            <a:avLst/>
          </a:prstGeom>
        </p:spPr>
      </p:pic>
    </p:spTree>
    <p:extLst>
      <p:ext uri="{BB962C8B-B14F-4D97-AF65-F5344CB8AC3E}">
        <p14:creationId xmlns:p14="http://schemas.microsoft.com/office/powerpoint/2010/main" val="3280783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300" y="2679700"/>
            <a:ext cx="2882900" cy="2882900"/>
          </a:xfrm>
          <a:prstGeom prst="rect">
            <a:avLst/>
          </a:prstGeom>
        </p:spPr>
      </p:pic>
      <p:sp>
        <p:nvSpPr>
          <p:cNvPr id="17411" name="Rectangle 3"/>
          <p:cNvSpPr>
            <a:spLocks noGrp="1" noChangeArrowheads="1"/>
          </p:cNvSpPr>
          <p:nvPr>
            <p:ph type="title"/>
          </p:nvPr>
        </p:nvSpPr>
        <p:spPr/>
        <p:txBody>
          <a:bodyPr/>
          <a:lstStyle/>
          <a:p>
            <a:r>
              <a:rPr lang="en-US" sz="3600" smtClean="0"/>
              <a:t>II. THẾ NÀO LÀ GD STEM</a:t>
            </a:r>
            <a:endParaRPr lang="en-US"/>
          </a:p>
        </p:txBody>
      </p:sp>
      <p:sp>
        <p:nvSpPr>
          <p:cNvPr id="17412" name="AutoShape 4"/>
          <p:cNvSpPr>
            <a:spLocks noChangeArrowheads="1"/>
          </p:cNvSpPr>
          <p:nvPr/>
        </p:nvSpPr>
        <p:spPr bwMode="gray">
          <a:xfrm>
            <a:off x="3802063" y="2932113"/>
            <a:ext cx="2713037" cy="2574925"/>
          </a:xfrm>
          <a:prstGeom prst="homePlate">
            <a:avLst>
              <a:gd name="adj" fmla="val 26341"/>
            </a:avLst>
          </a:prstGeom>
          <a:gradFill rotWithShape="1">
            <a:gsLst>
              <a:gs pos="0">
                <a:srgbClr val="C0C0C0">
                  <a:gamma/>
                  <a:tint val="14118"/>
                  <a:invGamma/>
                </a:srgbClr>
              </a:gs>
              <a:gs pos="100000">
                <a:srgbClr val="C0C0C0"/>
              </a:gs>
            </a:gsLst>
            <a:lin ang="2700000" scaled="1"/>
          </a:gradFill>
          <a:ln w="12700" algn="ctr">
            <a:noFill/>
            <a:prstDash val="dash"/>
            <a:miter lim="800000"/>
            <a:headEnd/>
            <a:tailEnd/>
          </a:ln>
          <a:effectLst>
            <a:outerShdw dist="71842" dir="2700000" algn="ctr" rotWithShape="0">
              <a:srgbClr val="808080">
                <a:alpha val="50000"/>
              </a:srgbClr>
            </a:outerShdw>
          </a:effectLst>
        </p:spPr>
        <p:txBody>
          <a:bodyPr wrap="none" anchor="ctr"/>
          <a:lstStyle/>
          <a:p>
            <a:endParaRPr lang="en-US"/>
          </a:p>
        </p:txBody>
      </p:sp>
      <p:sp>
        <p:nvSpPr>
          <p:cNvPr id="17413" name="AutoShape 5"/>
          <p:cNvSpPr>
            <a:spLocks noChangeArrowheads="1"/>
          </p:cNvSpPr>
          <p:nvPr/>
        </p:nvSpPr>
        <p:spPr bwMode="gray">
          <a:xfrm>
            <a:off x="1765300" y="2933700"/>
            <a:ext cx="2809875" cy="2574925"/>
          </a:xfrm>
          <a:prstGeom prst="homePlate">
            <a:avLst>
              <a:gd name="adj" fmla="val 27281"/>
            </a:avLst>
          </a:prstGeom>
          <a:gradFill rotWithShape="1">
            <a:gsLst>
              <a:gs pos="0">
                <a:schemeClr val="hlink">
                  <a:gamma/>
                  <a:tint val="0"/>
                  <a:invGamma/>
                </a:schemeClr>
              </a:gs>
              <a:gs pos="100000">
                <a:schemeClr val="hlink"/>
              </a:gs>
            </a:gsLst>
            <a:lin ang="18900000" scaled="1"/>
          </a:gradFill>
          <a:ln w="12700" algn="ctr">
            <a:noFill/>
            <a:prstDash val="dash"/>
            <a:miter lim="800000"/>
            <a:headEnd/>
            <a:tailEnd/>
          </a:ln>
          <a:effectLst>
            <a:outerShdw dist="71842" dir="2700000" algn="ctr" rotWithShape="0">
              <a:srgbClr val="808080">
                <a:alpha val="50000"/>
              </a:srgbClr>
            </a:outerShdw>
          </a:effectLst>
        </p:spPr>
        <p:txBody>
          <a:bodyPr wrap="none" anchor="ctr"/>
          <a:lstStyle/>
          <a:p>
            <a:endParaRPr lang="en-US"/>
          </a:p>
        </p:txBody>
      </p:sp>
      <p:sp>
        <p:nvSpPr>
          <p:cNvPr id="17414" name="Freeform 6"/>
          <p:cNvSpPr>
            <a:spLocks/>
          </p:cNvSpPr>
          <p:nvPr/>
        </p:nvSpPr>
        <p:spPr bwMode="gray">
          <a:xfrm>
            <a:off x="1555750" y="2633663"/>
            <a:ext cx="4425950" cy="517525"/>
          </a:xfrm>
          <a:custGeom>
            <a:avLst/>
            <a:gdLst/>
            <a:ahLst/>
            <a:cxnLst>
              <a:cxn ang="0">
                <a:pos x="0" y="0"/>
              </a:cxn>
              <a:cxn ang="0">
                <a:pos x="87" y="267"/>
              </a:cxn>
              <a:cxn ang="0">
                <a:pos x="3454" y="267"/>
              </a:cxn>
              <a:cxn ang="0">
                <a:pos x="3292" y="8"/>
              </a:cxn>
              <a:cxn ang="0">
                <a:pos x="0" y="0"/>
              </a:cxn>
            </a:cxnLst>
            <a:rect l="0" t="0" r="r" b="b"/>
            <a:pathLst>
              <a:path w="3454" h="267">
                <a:moveTo>
                  <a:pt x="0" y="0"/>
                </a:moveTo>
                <a:lnTo>
                  <a:pt x="87" y="267"/>
                </a:lnTo>
                <a:lnTo>
                  <a:pt x="3454" y="267"/>
                </a:lnTo>
                <a:lnTo>
                  <a:pt x="3292" y="8"/>
                </a:lnTo>
                <a:lnTo>
                  <a:pt x="0" y="0"/>
                </a:lnTo>
                <a:close/>
              </a:path>
            </a:pathLst>
          </a:custGeom>
          <a:gradFill rotWithShape="1">
            <a:gsLst>
              <a:gs pos="0">
                <a:schemeClr val="accent2"/>
              </a:gs>
              <a:gs pos="100000">
                <a:schemeClr val="accent2">
                  <a:gamma/>
                  <a:shade val="46275"/>
                  <a:invGamma/>
                </a:schemeClr>
              </a:gs>
            </a:gsLst>
            <a:lin ang="5400000" scaled="1"/>
          </a:gradFill>
          <a:ln w="12700" cap="flat" cmpd="sng">
            <a:noFill/>
            <a:prstDash val="dash"/>
            <a:round/>
            <a:headEnd type="none" w="med" len="med"/>
            <a:tailEnd type="none" w="med" len="med"/>
          </a:ln>
          <a:effectLst/>
        </p:spPr>
        <p:txBody>
          <a:bodyPr/>
          <a:lstStyle/>
          <a:p>
            <a:endParaRPr lang="en-US"/>
          </a:p>
        </p:txBody>
      </p:sp>
      <p:sp>
        <p:nvSpPr>
          <p:cNvPr id="17415" name="AutoShape 7"/>
          <p:cNvSpPr>
            <a:spLocks noChangeArrowheads="1"/>
          </p:cNvSpPr>
          <p:nvPr/>
        </p:nvSpPr>
        <p:spPr bwMode="ltGray">
          <a:xfrm>
            <a:off x="304800" y="2632075"/>
            <a:ext cx="2400300" cy="2895600"/>
          </a:xfrm>
          <a:prstGeom prst="homePlate">
            <a:avLst>
              <a:gd name="adj" fmla="val 25000"/>
            </a:avLst>
          </a:prstGeom>
          <a:gradFill rotWithShape="1">
            <a:gsLst>
              <a:gs pos="0">
                <a:schemeClr val="accent1"/>
              </a:gs>
              <a:gs pos="100000">
                <a:schemeClr val="accent1">
                  <a:gamma/>
                  <a:shade val="69804"/>
                  <a:invGamma/>
                </a:schemeClr>
              </a:gs>
            </a:gsLst>
            <a:lin ang="2700000" scaled="1"/>
          </a:gradFill>
          <a:ln w="12700" algn="ctr">
            <a:noFill/>
            <a:prstDash val="dash"/>
            <a:miter lim="800000"/>
            <a:headEnd/>
            <a:tailEnd/>
          </a:ln>
          <a:effectLst>
            <a:outerShdw dist="56796" dir="3806097" algn="ctr" rotWithShape="0">
              <a:srgbClr val="808080">
                <a:alpha val="50000"/>
              </a:srgbClr>
            </a:outerShdw>
          </a:effectLst>
        </p:spPr>
        <p:txBody>
          <a:bodyPr wrap="none" anchor="ctr"/>
          <a:lstStyle/>
          <a:p>
            <a:endParaRPr lang="en-US"/>
          </a:p>
        </p:txBody>
      </p:sp>
      <p:sp>
        <p:nvSpPr>
          <p:cNvPr id="17416" name="Rectangle 8"/>
          <p:cNvSpPr>
            <a:spLocks noChangeArrowheads="1"/>
          </p:cNvSpPr>
          <p:nvPr/>
        </p:nvSpPr>
        <p:spPr bwMode="black">
          <a:xfrm>
            <a:off x="454025" y="2971800"/>
            <a:ext cx="1824038" cy="2246769"/>
          </a:xfrm>
          <a:prstGeom prst="rect">
            <a:avLst/>
          </a:prstGeom>
          <a:noFill/>
          <a:ln w="9525" algn="ctr">
            <a:noFill/>
            <a:miter lim="800000"/>
            <a:headEnd/>
            <a:tailEnd/>
          </a:ln>
          <a:effectLst/>
        </p:spPr>
        <p:txBody>
          <a:bodyPr>
            <a:spAutoFit/>
          </a:bodyPr>
          <a:lstStyle/>
          <a:p>
            <a:r>
              <a:rPr lang="en-US" sz="2000" b="1" smtClean="0">
                <a:solidFill>
                  <a:srgbClr val="FFFFFF"/>
                </a:solidFill>
                <a:cs typeface="Arial" charset="0"/>
              </a:rPr>
              <a:t>Học tập thông qua các đề tài, các bài học, các chủ đề có nội dung thực tiễn</a:t>
            </a:r>
            <a:endParaRPr lang="en-US" sz="2000" b="1">
              <a:solidFill>
                <a:srgbClr val="FFFFFF"/>
              </a:solidFill>
              <a:cs typeface="Arial" charset="0"/>
            </a:endParaRPr>
          </a:p>
        </p:txBody>
      </p:sp>
      <p:sp>
        <p:nvSpPr>
          <p:cNvPr id="17417" name="Rectangle 9"/>
          <p:cNvSpPr>
            <a:spLocks noChangeArrowheads="1"/>
          </p:cNvSpPr>
          <p:nvPr/>
        </p:nvSpPr>
        <p:spPr bwMode="white">
          <a:xfrm>
            <a:off x="2243138" y="2679700"/>
            <a:ext cx="3497262" cy="369332"/>
          </a:xfrm>
          <a:prstGeom prst="rect">
            <a:avLst/>
          </a:prstGeom>
          <a:noFill/>
          <a:ln w="9525" algn="ctr">
            <a:noFill/>
            <a:miter lim="800000"/>
            <a:headEnd/>
            <a:tailEnd/>
          </a:ln>
          <a:effectLst/>
        </p:spPr>
        <p:txBody>
          <a:bodyPr>
            <a:spAutoFit/>
          </a:bodyPr>
          <a:lstStyle/>
          <a:p>
            <a:r>
              <a:rPr lang="en-US" b="1" smtClean="0">
                <a:solidFill>
                  <a:srgbClr val="FFFFFF"/>
                </a:solidFill>
                <a:cs typeface="Arial" charset="0"/>
              </a:rPr>
              <a:t>Đề cao tính tích hợp, liên môn</a:t>
            </a:r>
            <a:endParaRPr lang="en-US" b="1">
              <a:solidFill>
                <a:srgbClr val="FFFFFF"/>
              </a:solidFill>
              <a:cs typeface="Arial" charset="0"/>
            </a:endParaRPr>
          </a:p>
        </p:txBody>
      </p:sp>
      <p:sp>
        <p:nvSpPr>
          <p:cNvPr id="17418" name="Rectangle 10"/>
          <p:cNvSpPr>
            <a:spLocks noChangeArrowheads="1"/>
          </p:cNvSpPr>
          <p:nvPr/>
        </p:nvSpPr>
        <p:spPr bwMode="auto">
          <a:xfrm>
            <a:off x="4457700" y="3276600"/>
            <a:ext cx="1905000" cy="2031325"/>
          </a:xfrm>
          <a:prstGeom prst="rect">
            <a:avLst/>
          </a:prstGeom>
          <a:noFill/>
          <a:ln w="9525" algn="ctr">
            <a:noFill/>
            <a:miter lim="800000"/>
            <a:headEnd/>
            <a:tailEnd/>
          </a:ln>
          <a:effectLst/>
        </p:spPr>
        <p:txBody>
          <a:bodyPr wrap="square">
            <a:spAutoFit/>
          </a:bodyPr>
          <a:lstStyle/>
          <a:p>
            <a:r>
              <a:rPr lang="en-US" b="1" smtClean="0">
                <a:solidFill>
                  <a:srgbClr val="111111"/>
                </a:solidFill>
                <a:cs typeface="Arial" charset="0"/>
              </a:rPr>
              <a:t>Xem trọng        hoạt động   thực hành, phương pháp mô hình          và phối hợp đồng đội</a:t>
            </a:r>
            <a:endParaRPr lang="en-US" b="1">
              <a:solidFill>
                <a:srgbClr val="111111"/>
              </a:solidFill>
              <a:cs typeface="Arial" charset="0"/>
            </a:endParaRPr>
          </a:p>
        </p:txBody>
      </p:sp>
      <p:sp>
        <p:nvSpPr>
          <p:cNvPr id="17419" name="Rectangle 11"/>
          <p:cNvSpPr>
            <a:spLocks noChangeArrowheads="1"/>
          </p:cNvSpPr>
          <p:nvPr/>
        </p:nvSpPr>
        <p:spPr bwMode="auto">
          <a:xfrm>
            <a:off x="762000" y="1751013"/>
            <a:ext cx="6477000" cy="430887"/>
          </a:xfrm>
          <a:prstGeom prst="rect">
            <a:avLst/>
          </a:prstGeom>
          <a:noFill/>
          <a:ln w="9525" algn="ctr">
            <a:noFill/>
            <a:miter lim="800000"/>
            <a:headEnd/>
            <a:tailEnd/>
          </a:ln>
          <a:effectLst/>
        </p:spPr>
        <p:txBody>
          <a:bodyPr>
            <a:spAutoFit/>
          </a:bodyPr>
          <a:lstStyle/>
          <a:p>
            <a:pPr algn="l" eaLnBrk="0" hangingPunct="0">
              <a:lnSpc>
                <a:spcPct val="110000"/>
              </a:lnSpc>
            </a:pPr>
            <a:r>
              <a:rPr lang="en-US" smtClean="0">
                <a:solidFill>
                  <a:srgbClr val="000000"/>
                </a:solidFill>
              </a:rPr>
              <a:t>Rút ra từ định nghĩa về GD STEM cùa NSTA:</a:t>
            </a:r>
            <a:endParaRPr lang="en-US" sz="2000">
              <a:solidFill>
                <a:srgbClr val="000000"/>
              </a:solidFill>
              <a:cs typeface="Arial" charset="0"/>
            </a:endParaRPr>
          </a:p>
        </p:txBody>
      </p:sp>
      <p:sp>
        <p:nvSpPr>
          <p:cNvPr id="17420" name="Rectangle 12"/>
          <p:cNvSpPr>
            <a:spLocks noChangeArrowheads="1"/>
          </p:cNvSpPr>
          <p:nvPr/>
        </p:nvSpPr>
        <p:spPr bwMode="auto">
          <a:xfrm>
            <a:off x="2552700" y="3276600"/>
            <a:ext cx="1670050" cy="2031325"/>
          </a:xfrm>
          <a:prstGeom prst="rect">
            <a:avLst/>
          </a:prstGeom>
          <a:noFill/>
          <a:ln w="9525" algn="ctr">
            <a:noFill/>
            <a:miter lim="800000"/>
            <a:headEnd/>
            <a:tailEnd/>
          </a:ln>
          <a:effectLst/>
        </p:spPr>
        <p:txBody>
          <a:bodyPr>
            <a:spAutoFit/>
          </a:bodyPr>
          <a:lstStyle/>
          <a:p>
            <a:r>
              <a:rPr lang="en-US" b="1" smtClean="0">
                <a:solidFill>
                  <a:srgbClr val="111111"/>
                </a:solidFill>
                <a:cs typeface="Arial" charset="0"/>
              </a:rPr>
              <a:t>Hình thành kiến thức,   kỹ năng      về S.T.E.M thông qua việc vận dụng chúng</a:t>
            </a:r>
            <a:endParaRPr lang="en-US" b="1">
              <a:solidFill>
                <a:srgbClr val="111111"/>
              </a:solidFill>
              <a:cs typeface="Arial" charset="0"/>
            </a:endParaRPr>
          </a:p>
        </p:txBody>
      </p:sp>
      <p:sp>
        <p:nvSpPr>
          <p:cNvPr id="13" name="Rectangle 12"/>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2</a:t>
            </a:r>
            <a:r>
              <a:rPr lang="en-US" sz="2000" b="1" smtClean="0">
                <a:solidFill>
                  <a:srgbClr val="000000"/>
                </a:solidFill>
                <a:cs typeface="Arial" charset="0"/>
              </a:rPr>
              <a:t>. Các đặc điểm cơ bản của GD STEM</a:t>
            </a:r>
            <a:endParaRPr lang="en-US" sz="2000" b="1">
              <a:solidFill>
                <a:srgbClr val="000000"/>
              </a:solidFill>
              <a:cs typeface="Arial"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Hướng dẫn triển khai phương pháp giáo dục STEM trong trường trung học       tại TP.HCM                             &quot;/&gt;&lt;property id=&quot;20307&quot; value=&quot;256&quot;/&gt;&lt;/object&gt;&lt;object type=&quot;3&quot; unique_id=&quot;10005&quot;&gt;&lt;property id=&quot;20148&quot; value=&quot;5&quot;/&gt;&lt;property id=&quot;20300&quot; value=&quot;Slide 4 - &amp;quot;I. TỔNG QUAN&amp;quot;&quot;/&gt;&lt;property id=&quot;20307&quot; value=&quot;258&quot;/&gt;&lt;/object&gt;&lt;object type=&quot;3&quot; unique_id=&quot;10006&quot;&gt;&lt;property id=&quot;20148&quot; value=&quot;5&quot;/&gt;&lt;property id=&quot;20300&quot; value=&quot;Slide 6 - &amp;quot;I. TỔNG QUAN&amp;quot;&quot;/&gt;&lt;property id=&quot;20307&quot; value=&quot;259&quot;/&gt;&lt;/object&gt;&lt;object type=&quot;3&quot; unique_id=&quot;10008&quot;&gt;&lt;property id=&quot;20148&quot; value=&quot;5&quot;/&gt;&lt;property id=&quot;20300&quot; value=&quot;Slide 2 - &amp;quot;I. TỔNG QUAN&amp;quot;&quot;/&gt;&lt;property id=&quot;20307&quot; value=&quot;262&quot;/&gt;&lt;/object&gt;&lt;object type=&quot;3&quot; unique_id=&quot;10009&quot;&gt;&lt;property id=&quot;20148&quot; value=&quot;5&quot;/&gt;&lt;property id=&quot;20300&quot; value=&quot;Slide 11 - &amp;quot;III. BIỆN PHÁP TRIỂN KHAI&amp;quot;&quot;/&gt;&lt;property id=&quot;20307&quot; value=&quot;263&quot;/&gt;&lt;/object&gt;&lt;object type=&quot;3&quot; unique_id=&quot;10011&quot;&gt;&lt;property id=&quot;20148&quot; value=&quot;5&quot;/&gt;&lt;property id=&quot;20300&quot; value=&quot;Slide 9 - &amp;quot;II. THẾ NÀO LÀ GD STEM&amp;quot;&quot;/&gt;&lt;property id=&quot;20307&quot; value=&quot;266&quot;/&gt;&lt;/object&gt;&lt;object type=&quot;3&quot; unique_id=&quot;10013&quot;&gt;&lt;property id=&quot;20148&quot; value=&quot;5&quot;/&gt;&lt;property id=&quot;20300&quot; value=&quot;Slide 28 - &amp;quot;III. BIỆN PHÁP TRIỂN KHAI&amp;quot;&quot;/&gt;&lt;property id=&quot;20307&quot; value=&quot;268&quot;/&gt;&lt;/object&gt;&lt;object type=&quot;3&quot; unique_id=&quot;10015&quot;&gt;&lt;property id=&quot;20148&quot; value=&quot;5&quot;/&gt;&lt;property id=&quot;20300&quot; value=&quot;Slide 5 - &amp;quot;I. TỔNG QUAN&amp;quot;&quot;/&gt;&lt;property id=&quot;20307&quot; value=&quot;270&quot;/&gt;&lt;/object&gt;&lt;object type=&quot;3&quot; unique_id=&quot;10016&quot;&gt;&lt;property id=&quot;20148&quot; value=&quot;5&quot;/&gt;&lt;property id=&quot;20300&quot; value=&quot;Slide 14 - &amp;quot;III. BIỆN PHÁP TRIỂN KHAI&amp;quot;&quot;/&gt;&lt;property id=&quot;20307&quot; value=&quot;272&quot;/&gt;&lt;/object&gt;&lt;object type=&quot;3&quot; unique_id=&quot;10017&quot;&gt;&lt;property id=&quot;20148&quot; value=&quot;5&quot;/&gt;&lt;property id=&quot;20300&quot; value=&quot;Slide 3 - &amp;quot;I. TỔNG QUAN&amp;quot;&quot;/&gt;&lt;property id=&quot;20307&quot; value=&quot;273&quot;/&gt;&lt;/object&gt;&lt;object type=&quot;3&quot; unique_id=&quot;10019&quot;&gt;&lt;property id=&quot;20148&quot; value=&quot;5&quot;/&gt;&lt;property id=&quot;20300&quot; value=&quot;Slide 10 - &amp;quot;II. THẾ NÀO LÀ GD STEM&amp;quot;&quot;/&gt;&lt;property id=&quot;20307&quot; value=&quot;275&quot;/&gt;&lt;/object&gt;&lt;object type=&quot;3&quot; unique_id=&quot;10023&quot;&gt;&lt;property id=&quot;20148&quot; value=&quot;5&quot;/&gt;&lt;property id=&quot;20300&quot; value=&quot;Slide 29 - &amp;quot;Cám ơn đã theo dõi       và                                 Chúc thành công!&amp;quot;&quot;/&gt;&lt;property id=&quot;20307&quot; value=&quot;286&quot;/&gt;&lt;/object&gt;&lt;object type=&quot;3&quot; unique_id=&quot;10046&quot;&gt;&lt;property id=&quot;20148&quot; value=&quot;5&quot;/&gt;&lt;property id=&quot;20300&quot; value=&quot;Slide 7 - &amp;quot;I. TỔNG QUAN&amp;quot;&quot;/&gt;&lt;property id=&quot;20307&quot; value=&quot;287&quot;/&gt;&lt;/object&gt;&lt;object type=&quot;3&quot; unique_id=&quot;10070&quot;&gt;&lt;property id=&quot;20148&quot; value=&quot;5&quot;/&gt;&lt;property id=&quot;20300&quot; value=&quot;Slide 8 - &amp;quot;II. THẾ NÀO LÀ GD STEM&amp;quot;&quot;/&gt;&lt;property id=&quot;20307&quot; value=&quot;288&quot;/&gt;&lt;/object&gt;&lt;object type=&quot;3&quot; unique_id=&quot;10119&quot;&gt;&lt;property id=&quot;20148&quot; value=&quot;5&quot;/&gt;&lt;property id=&quot;20300&quot; value=&quot;Slide 12 - &amp;quot;III. BIỆN PHÁP TRIỂN KHAI&amp;quot;&quot;/&gt;&lt;property id=&quot;20307&quot; value=&quot;289&quot;/&gt;&lt;/object&gt;&lt;object type=&quot;3&quot; unique_id=&quot;10120&quot;&gt;&lt;property id=&quot;20148&quot; value=&quot;5&quot;/&gt;&lt;property id=&quot;20300&quot; value=&quot;Slide 13 - &amp;quot;III. BIỆN PHÁP TRIỂN KHAI&amp;quot;&quot;/&gt;&lt;property id=&quot;20307&quot; value=&quot;290&quot;/&gt;&lt;/object&gt;&lt;object type=&quot;3&quot; unique_id=&quot;10251&quot;&gt;&lt;property id=&quot;20148&quot; value=&quot;5&quot;/&gt;&lt;property id=&quot;20300&quot; value=&quot;Slide 15 - &amp;quot;III. BIỆN PHÁP TRIỂN KHAI&amp;quot;&quot;/&gt;&lt;property id=&quot;20307&quot; value=&quot;291&quot;/&gt;&lt;/object&gt;&lt;object type=&quot;3&quot; unique_id=&quot;10252&quot;&gt;&lt;property id=&quot;20148&quot; value=&quot;5&quot;/&gt;&lt;property id=&quot;20300&quot; value=&quot;Slide 16 - &amp;quot;III. BIỆN PHÁP TRIỂN KHAI&amp;quot;&quot;/&gt;&lt;property id=&quot;20307&quot; value=&quot;292&quot;/&gt;&lt;/object&gt;&lt;object type=&quot;3&quot; unique_id=&quot;10561&quot;&gt;&lt;property id=&quot;20148&quot; value=&quot;5&quot;/&gt;&lt;property id=&quot;20300&quot; value=&quot;Slide 17 - &amp;quot;III. BIỆN PHÁP TRIỂN KHAI&amp;quot;&quot;/&gt;&lt;property id=&quot;20307&quot; value=&quot;293&quot;/&gt;&lt;/object&gt;&lt;object type=&quot;3&quot; unique_id=&quot;10562&quot;&gt;&lt;property id=&quot;20148&quot; value=&quot;5&quot;/&gt;&lt;property id=&quot;20300&quot; value=&quot;Slide 18 - &amp;quot;III. BIỆN PHÁP TRIỂN KHAI&amp;quot;&quot;/&gt;&lt;property id=&quot;20307&quot; value=&quot;294&quot;/&gt;&lt;/object&gt;&lt;object type=&quot;3&quot; unique_id=&quot;10563&quot;&gt;&lt;property id=&quot;20148&quot; value=&quot;5&quot;/&gt;&lt;property id=&quot;20300&quot; value=&quot;Slide 19 - &amp;quot;III. BIỆN PHÁP TRIỂN KHAI&amp;quot;&quot;/&gt;&lt;property id=&quot;20307&quot; value=&quot;295&quot;/&gt;&lt;/object&gt;&lt;object type=&quot;3&quot; unique_id=&quot;10564&quot;&gt;&lt;property id=&quot;20148&quot; value=&quot;5&quot;/&gt;&lt;property id=&quot;20300&quot; value=&quot;Slide 20 - &amp;quot;III. BIỆN PHÁP TRIỂN KHAI&amp;quot;&quot;/&gt;&lt;property id=&quot;20307&quot; value=&quot;296&quot;/&gt;&lt;/object&gt;&lt;object type=&quot;3&quot; unique_id=&quot;10565&quot;&gt;&lt;property id=&quot;20148&quot; value=&quot;5&quot;/&gt;&lt;property id=&quot;20300&quot; value=&quot;Slide 21 - &amp;quot;III. BIỆN PHÁP TRIỂN KHAI&amp;quot;&quot;/&gt;&lt;property id=&quot;20307&quot; value=&quot;297&quot;/&gt;&lt;/object&gt;&lt;object type=&quot;3&quot; unique_id=&quot;10566&quot;&gt;&lt;property id=&quot;20148&quot; value=&quot;5&quot;/&gt;&lt;property id=&quot;20300&quot; value=&quot;Slide 22 - &amp;quot;III. BIỆN PHÁP TRIỂN KHAI&amp;quot;&quot;/&gt;&lt;property id=&quot;20307&quot; value=&quot;298&quot;/&gt;&lt;/object&gt;&lt;object type=&quot;3&quot; unique_id=&quot;10567&quot;&gt;&lt;property id=&quot;20148&quot; value=&quot;5&quot;/&gt;&lt;property id=&quot;20300&quot; value=&quot;Slide 23 - &amp;quot;III. BIỆN PHÁP TRIỂN KHAI&amp;quot;&quot;/&gt;&lt;property id=&quot;20307&quot; value=&quot;299&quot;/&gt;&lt;/object&gt;&lt;object type=&quot;3&quot; unique_id=&quot;10568&quot;&gt;&lt;property id=&quot;20148&quot; value=&quot;5&quot;/&gt;&lt;property id=&quot;20300&quot; value=&quot;Slide 24 - &amp;quot;III. BIỆN PHÁP TRIỂN KHAI&amp;quot;&quot;/&gt;&lt;property id=&quot;20307&quot; value=&quot;300&quot;/&gt;&lt;/object&gt;&lt;object type=&quot;3&quot; unique_id=&quot;10569&quot;&gt;&lt;property id=&quot;20148&quot; value=&quot;5&quot;/&gt;&lt;property id=&quot;20300&quot; value=&quot;Slide 25 - &amp;quot;III. BIỆN PHÁP TRIỂN KHAI&amp;quot;&quot;/&gt;&lt;property id=&quot;20307&quot; value=&quot;301&quot;/&gt;&lt;/object&gt;&lt;object type=&quot;3&quot; unique_id=&quot;10628&quot;&gt;&lt;property id=&quot;20148&quot; value=&quot;5&quot;/&gt;&lt;property id=&quot;20300&quot; value=&quot;Slide 26 - &amp;quot;III. BIỆN PHÁP TRIỂN KHAI&amp;quot;&quot;/&gt;&lt;property id=&quot;20307&quot; value=&quot;302&quot;/&gt;&lt;/object&gt;&lt;object type=&quot;3&quot; unique_id=&quot;10629&quot;&gt;&lt;property id=&quot;20148&quot; value=&quot;5&quot;/&gt;&lt;property id=&quot;20300&quot; value=&quot;Slide 27 - &amp;quot;III. BIỆN PHÁP TRIỂN KHAI&amp;quot;&quot;/&gt;&lt;property id=&quot;20307&quot; value=&quot;30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74TGp_natural_light">
  <a:themeElements>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574TGp_natural_light</Template>
  <TotalTime>468</TotalTime>
  <Words>2131</Words>
  <Application>Microsoft Office PowerPoint</Application>
  <PresentationFormat>On-screen Show (4:3)</PresentationFormat>
  <Paragraphs>189</Paragraphs>
  <Slides>30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Black</vt:lpstr>
      <vt:lpstr>Times New Roman</vt:lpstr>
      <vt:lpstr>Verdana</vt:lpstr>
      <vt:lpstr>574TGp_natural_light</vt:lpstr>
      <vt:lpstr>Hướng dẫn triển khai phương pháp giáo dục STEM trong trường trung học       tại TP.HCM                             từ năm học 2017-2018</vt:lpstr>
      <vt:lpstr>I. TỔNG QUAN</vt:lpstr>
      <vt:lpstr>I. TỔNG QUAN</vt:lpstr>
      <vt:lpstr>I. TỔNG QUAN</vt:lpstr>
      <vt:lpstr>I. TỔNG QUAN</vt:lpstr>
      <vt:lpstr>I. TỔNG QUAN</vt:lpstr>
      <vt:lpstr>I. TỔNG QUAN</vt:lpstr>
      <vt:lpstr>II. THẾ NÀO LÀ GD STEM</vt:lpstr>
      <vt:lpstr>II. THẾ NÀO LÀ GD STEM</vt:lpstr>
      <vt:lpstr>II. THẾ NÀO LÀ GD STEM</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Cám ơn đã theo dõi       và                                 Chúc thành công!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USER</dc:creator>
  <cp:lastModifiedBy>LE TRUNG DUC</cp:lastModifiedBy>
  <cp:revision>137</cp:revision>
  <cp:lastPrinted>2017-09-08T07:20:51Z</cp:lastPrinted>
  <dcterms:created xsi:type="dcterms:W3CDTF">2017-08-19T13:16:23Z</dcterms:created>
  <dcterms:modified xsi:type="dcterms:W3CDTF">2017-11-01T07:39:17Z</dcterms:modified>
</cp:coreProperties>
</file>